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19" r:id="rId2"/>
    <p:sldId id="620" r:id="rId3"/>
    <p:sldId id="256" r:id="rId4"/>
    <p:sldId id="622" r:id="rId5"/>
    <p:sldId id="257" r:id="rId6"/>
    <p:sldId id="646" r:id="rId7"/>
    <p:sldId id="648" r:id="rId8"/>
    <p:sldId id="650" r:id="rId9"/>
    <p:sldId id="653" r:id="rId10"/>
    <p:sldId id="651" r:id="rId11"/>
    <p:sldId id="625" r:id="rId12"/>
    <p:sldId id="623" r:id="rId13"/>
    <p:sldId id="624" r:id="rId14"/>
    <p:sldId id="627" r:id="rId15"/>
    <p:sldId id="628" r:id="rId16"/>
    <p:sldId id="629" r:id="rId17"/>
    <p:sldId id="631" r:id="rId18"/>
    <p:sldId id="630" r:id="rId19"/>
    <p:sldId id="632" r:id="rId20"/>
    <p:sldId id="633" r:id="rId21"/>
    <p:sldId id="634" r:id="rId22"/>
    <p:sldId id="637" r:id="rId23"/>
    <p:sldId id="636" r:id="rId24"/>
    <p:sldId id="638" r:id="rId25"/>
    <p:sldId id="635" r:id="rId26"/>
    <p:sldId id="639" r:id="rId27"/>
    <p:sldId id="643" r:id="rId28"/>
    <p:sldId id="644" r:id="rId29"/>
    <p:sldId id="642" r:id="rId30"/>
    <p:sldId id="654" r:id="rId31"/>
    <p:sldId id="645" r:id="rId32"/>
    <p:sldId id="641" r:id="rId33"/>
    <p:sldId id="640" r:id="rId34"/>
    <p:sldId id="655" r:id="rId35"/>
    <p:sldId id="27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3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80CE-CA27-4A6F-87DE-8A6B23CDC1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CE6358-8764-402D-894C-A2B4EE074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A736FC-0B2C-488E-8477-6C68330877BA}"/>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5" name="Footer Placeholder 4">
            <a:extLst>
              <a:ext uri="{FF2B5EF4-FFF2-40B4-BE49-F238E27FC236}">
                <a16:creationId xmlns:a16="http://schemas.microsoft.com/office/drawing/2014/main" id="{12B7CD10-4B10-4A56-83CF-EECB80ABB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0C66D-ED4E-474D-BA2A-696AC0454BC3}"/>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2743878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5B15-00EF-4856-BCF4-CFA6C8933F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1DD197-24D4-42C8-9D8D-670C08ADD7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395FD-C381-4527-B714-4D10A8F67E78}"/>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5" name="Footer Placeholder 4">
            <a:extLst>
              <a:ext uri="{FF2B5EF4-FFF2-40B4-BE49-F238E27FC236}">
                <a16:creationId xmlns:a16="http://schemas.microsoft.com/office/drawing/2014/main" id="{EB4313E0-71E9-4B86-A8FB-D2858B0DDB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B0F6F-5B6F-4C92-BD1C-9A14BAC45A03}"/>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324402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F7E73-5F58-40AD-A36B-662DFED12B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8C630-DAD1-4F5F-BD9B-B3EB75D28A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61839-F658-43B9-A481-07A1C126E0D9}"/>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5" name="Footer Placeholder 4">
            <a:extLst>
              <a:ext uri="{FF2B5EF4-FFF2-40B4-BE49-F238E27FC236}">
                <a16:creationId xmlns:a16="http://schemas.microsoft.com/office/drawing/2014/main" id="{E7AE9FA5-95AC-426C-A858-40F272657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A40A9-DE83-4A90-8B02-4C7E9ECB5FC1}"/>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156551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08AC7-B086-49B4-8C0F-E6C92E4C38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3DA335-D3C9-4EBF-B727-96251DB2A3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A3069-069D-44A5-9142-392E1EE0D38A}"/>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5" name="Footer Placeholder 4">
            <a:extLst>
              <a:ext uri="{FF2B5EF4-FFF2-40B4-BE49-F238E27FC236}">
                <a16:creationId xmlns:a16="http://schemas.microsoft.com/office/drawing/2014/main" id="{2D16B1EE-E752-4680-AAAC-3DACAB218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5F4B92-A470-497D-9867-730873EC1215}"/>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311187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BE24-6C9D-4505-929E-E2FFBC802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F14D2B-75B7-4F57-8E60-0B290F419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D8B0F7-B6F6-495B-B9A6-EF4E60F9DD90}"/>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5" name="Footer Placeholder 4">
            <a:extLst>
              <a:ext uri="{FF2B5EF4-FFF2-40B4-BE49-F238E27FC236}">
                <a16:creationId xmlns:a16="http://schemas.microsoft.com/office/drawing/2014/main" id="{6FBF09C3-4D8B-4307-B34C-035295BD9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DBE2C-B4C2-43C7-9724-0804BDF15C91}"/>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413825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F222-1A0A-4639-A1E0-8912F0247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0F1AD9-6338-4774-96A3-3C62D40D09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8F775-0BE2-4706-9E2E-396C587D89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4E98A6-C8E1-49C3-B34C-E239E429C86C}"/>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6" name="Footer Placeholder 5">
            <a:extLst>
              <a:ext uri="{FF2B5EF4-FFF2-40B4-BE49-F238E27FC236}">
                <a16:creationId xmlns:a16="http://schemas.microsoft.com/office/drawing/2014/main" id="{4EF3F801-9E8C-421E-BD4E-9AF718E74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9F333-4E10-4A72-BC8D-9010A4E8103B}"/>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496995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3F19C-4B7A-4AEB-8CE8-0C5F16E388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62A826-B8F0-4B48-BE92-A4220E86B8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2F8C35-4867-41CA-82A0-C3131DCFFC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0DB72-0AB5-4F09-8507-7E8FDA351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82EFA6-FA83-4425-A4E4-BD8FD5E43D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01EBE7-11AA-4615-8576-52DE5D91BD71}"/>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8" name="Footer Placeholder 7">
            <a:extLst>
              <a:ext uri="{FF2B5EF4-FFF2-40B4-BE49-F238E27FC236}">
                <a16:creationId xmlns:a16="http://schemas.microsoft.com/office/drawing/2014/main" id="{7D769A90-7029-4197-9508-3E44927E9A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9C53CB-65CB-44E6-8B50-8117E2DE610C}"/>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3573691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0BC9-76FB-4216-A331-73D12BE61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E1E942-200F-4618-8C66-ED7676D9515C}"/>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4" name="Footer Placeholder 3">
            <a:extLst>
              <a:ext uri="{FF2B5EF4-FFF2-40B4-BE49-F238E27FC236}">
                <a16:creationId xmlns:a16="http://schemas.microsoft.com/office/drawing/2014/main" id="{0E10F868-4F4E-4930-A8EB-0AC694F5A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76CB4-3B71-49F2-A8B2-9CB4BA25C946}"/>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202799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B1BB1F-5EB9-4C05-ADC7-74B4F33F1065}"/>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3" name="Footer Placeholder 2">
            <a:extLst>
              <a:ext uri="{FF2B5EF4-FFF2-40B4-BE49-F238E27FC236}">
                <a16:creationId xmlns:a16="http://schemas.microsoft.com/office/drawing/2014/main" id="{10B1B7F1-75B4-4A8F-A278-7EFBD74B0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42FA6F-FADE-493A-A9E2-D1B633EB4F42}"/>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210248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50D02-514C-4383-B7FA-1ED21A6F3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DC3E96-BA48-432F-A0F4-9FD7E29A88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D4EBC-2A69-4F13-B861-6C4660C797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81675-5CE1-43C5-934F-F6F38FB7B17F}"/>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6" name="Footer Placeholder 5">
            <a:extLst>
              <a:ext uri="{FF2B5EF4-FFF2-40B4-BE49-F238E27FC236}">
                <a16:creationId xmlns:a16="http://schemas.microsoft.com/office/drawing/2014/main" id="{9047E661-7983-4EA2-BC24-14D244A44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B3ED4-4A12-43CF-973F-6D0BBF07C4F2}"/>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269687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01F1-881D-4594-BAB7-EF497B7D3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3AEE1F-00F5-4BA2-B4EF-B61524DD29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C2073A-CBEF-451A-81F0-25EAC695F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3EB02C-858D-4D3C-8570-9D8285493185}"/>
              </a:ext>
            </a:extLst>
          </p:cNvPr>
          <p:cNvSpPr>
            <a:spLocks noGrp="1"/>
          </p:cNvSpPr>
          <p:nvPr>
            <p:ph type="dt" sz="half" idx="10"/>
          </p:nvPr>
        </p:nvSpPr>
        <p:spPr/>
        <p:txBody>
          <a:bodyPr/>
          <a:lstStyle/>
          <a:p>
            <a:fld id="{C7B66557-17AE-45F3-AB3B-0E750027486B}" type="datetimeFigureOut">
              <a:rPr lang="en-US" smtClean="0"/>
              <a:t>7/30/2021</a:t>
            </a:fld>
            <a:endParaRPr lang="en-US"/>
          </a:p>
        </p:txBody>
      </p:sp>
      <p:sp>
        <p:nvSpPr>
          <p:cNvPr id="6" name="Footer Placeholder 5">
            <a:extLst>
              <a:ext uri="{FF2B5EF4-FFF2-40B4-BE49-F238E27FC236}">
                <a16:creationId xmlns:a16="http://schemas.microsoft.com/office/drawing/2014/main" id="{0F195352-5684-4712-841D-DABF88F37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54CBC7-E423-4C86-8145-A1A9626AF946}"/>
              </a:ext>
            </a:extLst>
          </p:cNvPr>
          <p:cNvSpPr>
            <a:spLocks noGrp="1"/>
          </p:cNvSpPr>
          <p:nvPr>
            <p:ph type="sldNum" sz="quarter" idx="12"/>
          </p:nvPr>
        </p:nvSpPr>
        <p:spPr/>
        <p:txBody>
          <a:bodyPr/>
          <a:lstStyle/>
          <a:p>
            <a:fld id="{3CAF4BF8-8F56-4165-9CC7-52EF8E0A922C}" type="slidenum">
              <a:rPr lang="en-US" smtClean="0"/>
              <a:t>‹#›</a:t>
            </a:fld>
            <a:endParaRPr lang="en-US"/>
          </a:p>
        </p:txBody>
      </p:sp>
    </p:spTree>
    <p:extLst>
      <p:ext uri="{BB962C8B-B14F-4D97-AF65-F5344CB8AC3E}">
        <p14:creationId xmlns:p14="http://schemas.microsoft.com/office/powerpoint/2010/main" val="289026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8A986-BE44-4235-BAC6-0C73A0F5B3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2FB74A-ED87-4B5A-9492-D48143B58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0B6AF-4BCB-468E-87C8-4DF4F991CF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66557-17AE-45F3-AB3B-0E750027486B}" type="datetimeFigureOut">
              <a:rPr lang="en-US" smtClean="0"/>
              <a:t>7/30/2021</a:t>
            </a:fld>
            <a:endParaRPr lang="en-US"/>
          </a:p>
        </p:txBody>
      </p:sp>
      <p:sp>
        <p:nvSpPr>
          <p:cNvPr id="5" name="Footer Placeholder 4">
            <a:extLst>
              <a:ext uri="{FF2B5EF4-FFF2-40B4-BE49-F238E27FC236}">
                <a16:creationId xmlns:a16="http://schemas.microsoft.com/office/drawing/2014/main" id="{9B04097D-49C7-428B-A01F-F171B47E1A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E1D0A-E4E9-441F-950F-EE41C31BFE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F4BF8-8F56-4165-9CC7-52EF8E0A922C}" type="slidenum">
              <a:rPr lang="en-US" smtClean="0"/>
              <a:t>‹#›</a:t>
            </a:fld>
            <a:endParaRPr lang="en-US"/>
          </a:p>
        </p:txBody>
      </p:sp>
    </p:spTree>
    <p:extLst>
      <p:ext uri="{BB962C8B-B14F-4D97-AF65-F5344CB8AC3E}">
        <p14:creationId xmlns:p14="http://schemas.microsoft.com/office/powerpoint/2010/main" val="76673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9342" y="727588"/>
            <a:ext cx="6862916" cy="369332"/>
          </a:xfrm>
          <a:prstGeom prst="rect">
            <a:avLst/>
          </a:prstGeom>
          <a:noFill/>
        </p:spPr>
        <p:txBody>
          <a:bodyPr wrap="square" rtlCol="0">
            <a:spAutoFit/>
          </a:bodyPr>
          <a:lstStyle/>
          <a:p>
            <a:endParaRPr lang="en-US" dirty="0"/>
          </a:p>
        </p:txBody>
      </p:sp>
      <p:sp>
        <p:nvSpPr>
          <p:cNvPr id="6" name="TextBox 5"/>
          <p:cNvSpPr txBox="1"/>
          <p:nvPr/>
        </p:nvSpPr>
        <p:spPr>
          <a:xfrm>
            <a:off x="592476" y="590434"/>
            <a:ext cx="11281025" cy="5539978"/>
          </a:xfrm>
          <a:prstGeom prst="rect">
            <a:avLst/>
          </a:prstGeom>
          <a:noFill/>
        </p:spPr>
        <p:txBody>
          <a:bodyPr wrap="square" rtlCol="0">
            <a:spAutoFit/>
          </a:bodyPr>
          <a:lstStyle/>
          <a:p>
            <a:r>
              <a:rPr lang="nl-NL" sz="2800" b="1" i="1" dirty="0">
                <a:latin typeface="Times New Roman" panose="02020603050405020304" pitchFamily="18" charset="0"/>
                <a:cs typeface="Times New Roman" panose="02020603050405020304" pitchFamily="18" charset="0"/>
              </a:rPr>
              <a:t>Câu 1. Đề bài nào sau đây thuộc kiểu bài nghị luận về một tác phẩm, đoạn trích văn xuôi?</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A. Suy nghĩ của anh chị về câu nói của cụ Mết: “Không có gì mạnh bằng cây xà nu đất ta. Cây mẹ ngã, cây con mọc lên. Đố chúng giết được hết cả rừng cây xà nu này!” (Trích </a:t>
            </a:r>
            <a:r>
              <a:rPr lang="nl-NL" sz="2800" i="1" dirty="0">
                <a:latin typeface="Times New Roman" panose="02020603050405020304" pitchFamily="18" charset="0"/>
                <a:cs typeface="Times New Roman" panose="02020603050405020304" pitchFamily="18" charset="0"/>
              </a:rPr>
              <a:t>Rừng xà nu</a:t>
            </a:r>
            <a:r>
              <a:rPr lang="nl-NL" sz="2800" dirty="0">
                <a:latin typeface="Times New Roman" panose="02020603050405020304" pitchFamily="18" charset="0"/>
                <a:cs typeface="Times New Roman" panose="02020603050405020304" pitchFamily="18" charset="0"/>
              </a:rPr>
              <a:t>, Nguyễn Trung Thành) </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B. Cảm nhận của anh/chị về vẻ đẹp tâm hồn người phụ nữ trong tình yêu qua bài thơ “Sóng” của Xuân Quỳnh. </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Thạch</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tráng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a:t>
            </a:r>
          </a:p>
          <a:p>
            <a:endParaRPr lang="en-US" dirty="0"/>
          </a:p>
        </p:txBody>
      </p:sp>
      <p:sp>
        <p:nvSpPr>
          <p:cNvPr id="3" name="Oval 2">
            <a:extLst>
              <a:ext uri="{FF2B5EF4-FFF2-40B4-BE49-F238E27FC236}">
                <a16:creationId xmlns:a16="http://schemas.microsoft.com/office/drawing/2014/main" id="{62BC1B73-1EAA-4093-86CE-EB28EED15381}"/>
              </a:ext>
            </a:extLst>
          </p:cNvPr>
          <p:cNvSpPr/>
          <p:nvPr/>
        </p:nvSpPr>
        <p:spPr>
          <a:xfrm>
            <a:off x="318499" y="1212350"/>
            <a:ext cx="825357" cy="770562"/>
          </a:xfrm>
          <a:prstGeom prst="ellips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A</a:t>
            </a:r>
          </a:p>
        </p:txBody>
      </p:sp>
    </p:spTree>
    <p:extLst>
      <p:ext uri="{BB962C8B-B14F-4D97-AF65-F5344CB8AC3E}">
        <p14:creationId xmlns:p14="http://schemas.microsoft.com/office/powerpoint/2010/main" val="16952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52DEF4-2281-4C4C-9A28-AB9681BEDAF3}"/>
              </a:ext>
            </a:extLst>
          </p:cNvPr>
          <p:cNvPicPr>
            <a:picLocks noChangeAspect="1"/>
          </p:cNvPicPr>
          <p:nvPr/>
        </p:nvPicPr>
        <p:blipFill rotWithShape="1">
          <a:blip r:embed="rId2"/>
          <a:srcRect r="-2" b="4456"/>
          <a:stretch/>
        </p:blipFill>
        <p:spPr>
          <a:xfrm>
            <a:off x="4993240" y="10"/>
            <a:ext cx="7198760"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Picture 4">
            <a:extLst>
              <a:ext uri="{FF2B5EF4-FFF2-40B4-BE49-F238E27FC236}">
                <a16:creationId xmlns:a16="http://schemas.microsoft.com/office/drawing/2014/main" id="{9D979AC1-9466-4BE7-AE74-38B7D6991888}"/>
              </a:ext>
            </a:extLst>
          </p:cNvPr>
          <p:cNvPicPr>
            <a:picLocks noChangeAspect="1"/>
          </p:cNvPicPr>
          <p:nvPr/>
        </p:nvPicPr>
        <p:blipFill rotWithShape="1">
          <a:blip r:embed="rId3"/>
          <a:srcRect r="-2" b="6636"/>
          <a:stretch/>
        </p:blipFill>
        <p:spPr>
          <a:xfrm>
            <a:off x="4993240" y="3364991"/>
            <a:ext cx="7198760" cy="3621435"/>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3" name="Content Placeholder 2">
            <a:extLst>
              <a:ext uri="{FF2B5EF4-FFF2-40B4-BE49-F238E27FC236}">
                <a16:creationId xmlns:a16="http://schemas.microsoft.com/office/drawing/2014/main" id="{C578D3EA-9450-4295-B431-58F4F2063F41}"/>
              </a:ext>
            </a:extLst>
          </p:cNvPr>
          <p:cNvSpPr>
            <a:spLocks noGrp="1"/>
          </p:cNvSpPr>
          <p:nvPr>
            <p:ph idx="1"/>
          </p:nvPr>
        </p:nvSpPr>
        <p:spPr>
          <a:xfrm>
            <a:off x="216178" y="198133"/>
            <a:ext cx="4869529" cy="6333720"/>
          </a:xfrm>
        </p:spPr>
        <p:txBody>
          <a:bodyPr>
            <a:normAutofit/>
          </a:bodyPr>
          <a:lstStyle/>
          <a:p>
            <a:pPr marL="0" indent="0">
              <a:lnSpc>
                <a:spcPct val="150000"/>
              </a:lnSpc>
              <a:buNone/>
            </a:pPr>
            <a:r>
              <a:rPr lang="en-US" sz="3300" i="1" dirty="0" err="1">
                <a:latin typeface="Times New Roman" panose="02020603050405020304" pitchFamily="18" charset="0"/>
                <a:cs typeface="Times New Roman" panose="02020603050405020304" pitchFamily="18" charset="0"/>
              </a:rPr>
              <a:t>Chủ</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nghĩa</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anh</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hùng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cách</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mạng</a:t>
            </a:r>
            <a:r>
              <a:rPr lang="en-US" sz="3300" i="1" dirty="0">
                <a:latin typeface="Times New Roman" panose="02020603050405020304" pitchFamily="18" charset="0"/>
                <a:cs typeface="Times New Roman" panose="02020603050405020304" pitchFamily="18" charset="0"/>
              </a:rPr>
              <a:t> qua </a:t>
            </a:r>
            <a:r>
              <a:rPr lang="en-US" sz="3300" i="1" dirty="0" err="1">
                <a:latin typeface="Times New Roman" panose="02020603050405020304" pitchFamily="18" charset="0"/>
                <a:cs typeface="Times New Roman" panose="02020603050405020304" pitchFamily="18" charset="0"/>
              </a:rPr>
              <a:t>nhân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vật</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Tnú</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trong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truyện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ngắn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Rừng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xà</a:t>
            </a:r>
            <a:r>
              <a:rPr lang="en-US" sz="3300" i="1" dirty="0">
                <a:latin typeface="Times New Roman" panose="02020603050405020304" pitchFamily="18" charset="0"/>
                <a:cs typeface="Times New Roman" panose="02020603050405020304" pitchFamily="18" charset="0"/>
              </a:rPr>
              <a:t> nu” ( </a:t>
            </a:r>
            <a:r>
              <a:rPr lang="en-US" sz="3300" i="1" dirty="0" err="1">
                <a:latin typeface="Times New Roman" panose="02020603050405020304" pitchFamily="18" charset="0"/>
                <a:cs typeface="Times New Roman" panose="02020603050405020304" pitchFamily="18" charset="0"/>
              </a:rPr>
              <a:t>trích</a:t>
            </a:r>
            <a:r>
              <a:rPr lang="en-US" sz="3300" i="1" dirty="0">
                <a:latin typeface="Times New Roman" panose="02020603050405020304" pitchFamily="18" charset="0"/>
                <a:cs typeface="Times New Roman" panose="02020603050405020304" pitchFamily="18" charset="0"/>
              </a:rPr>
              <a:t> - </a:t>
            </a:r>
            <a:r>
              <a:rPr lang="en-US" sz="3300" i="1" dirty="0" err="1">
                <a:latin typeface="Times New Roman" panose="02020603050405020304" pitchFamily="18" charset="0"/>
                <a:cs typeface="Times New Roman" panose="02020603050405020304" pitchFamily="18" charset="0"/>
              </a:rPr>
              <a:t>Nguyễn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Trung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Thành</a:t>
            </a:r>
            <a:r>
              <a:rPr lang="en-US" sz="3300" i="1" dirty="0">
                <a:latin typeface="Times New Roman" panose="02020603050405020304" pitchFamily="18" charset="0"/>
                <a:cs typeface="Times New Roman" panose="02020603050405020304" pitchFamily="18" charset="0"/>
              </a:rPr>
              <a:t> ) </a:t>
            </a:r>
            <a:r>
              <a:rPr lang="en-US" sz="3300" i="1" dirty="0" err="1">
                <a:latin typeface="Times New Roman" panose="02020603050405020304" pitchFamily="18" charset="0"/>
                <a:cs typeface="Times New Roman" panose="02020603050405020304" pitchFamily="18" charset="0"/>
              </a:rPr>
              <a:t>và</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Việt</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trong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truyện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ngắn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Những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đứa</a:t>
            </a:r>
            <a:r>
              <a:rPr lang="en-US" sz="3300" i="1" dirty="0">
                <a:latin typeface="Times New Roman" panose="02020603050405020304" pitchFamily="18" charset="0"/>
                <a:cs typeface="Times New Roman" panose="02020603050405020304" pitchFamily="18" charset="0"/>
              </a:rPr>
              <a:t> con </a:t>
            </a:r>
            <a:r>
              <a:rPr lang="en-US" sz="3300" i="1" dirty="0" err="1">
                <a:latin typeface="Times New Roman" panose="02020603050405020304" pitchFamily="18" charset="0"/>
                <a:cs typeface="Times New Roman" panose="02020603050405020304" pitchFamily="18" charset="0"/>
              </a:rPr>
              <a:t>trong</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gia</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đình</a:t>
            </a:r>
            <a:r>
              <a:rPr lang="en-US" sz="3300" i="1" dirty="0">
                <a:latin typeface="Times New Roman" panose="02020603050405020304" pitchFamily="18" charset="0"/>
                <a:cs typeface="Times New Roman" panose="02020603050405020304" pitchFamily="18" charset="0"/>
              </a:rPr>
              <a:t>” ( </a:t>
            </a:r>
            <a:r>
              <a:rPr lang="en-US" sz="3300" i="1" dirty="0" err="1">
                <a:latin typeface="Times New Roman" panose="02020603050405020304" pitchFamily="18" charset="0"/>
                <a:cs typeface="Times New Roman" panose="02020603050405020304" pitchFamily="18" charset="0"/>
              </a:rPr>
              <a:t>trích</a:t>
            </a:r>
            <a:r>
              <a:rPr lang="en-US" sz="3300" i="1" dirty="0">
                <a:latin typeface="Times New Roman" panose="02020603050405020304" pitchFamily="18" charset="0"/>
                <a:cs typeface="Times New Roman" panose="02020603050405020304" pitchFamily="18" charset="0"/>
              </a:rPr>
              <a:t> -  </a:t>
            </a:r>
            <a:r>
              <a:rPr lang="en-US" sz="3300" i="1" dirty="0" err="1">
                <a:latin typeface="Times New Roman" panose="02020603050405020304" pitchFamily="18" charset="0"/>
                <a:cs typeface="Times New Roman" panose="02020603050405020304" pitchFamily="18" charset="0"/>
              </a:rPr>
              <a:t>Nguyễn</a:t>
            </a:r>
            <a:r>
              <a:rPr lang="en-US" sz="3300" i="1" dirty="0">
                <a:latin typeface="Times New Roman" panose="02020603050405020304" pitchFamily="18" charset="0"/>
                <a:cs typeface="Times New Roman" panose="02020603050405020304" pitchFamily="18" charset="0"/>
              </a:rPr>
              <a:t> </a:t>
            </a:r>
            <a:r>
              <a:rPr lang="en-US" sz="3300" i="1" dirty="0" err="1">
                <a:latin typeface="Times New Roman" panose="02020603050405020304" pitchFamily="18" charset="0"/>
                <a:cs typeface="Times New Roman" panose="02020603050405020304" pitchFamily="18" charset="0"/>
              </a:rPr>
              <a:t>Thi</a:t>
            </a:r>
            <a:r>
              <a:rPr lang="en-US" sz="3300" i="1" dirty="0">
                <a:latin typeface="Times New Roman" panose="02020603050405020304" pitchFamily="18" charset="0"/>
                <a:cs typeface="Times New Roman" panose="02020603050405020304" pitchFamily="18" charset="0"/>
              </a:rPr>
              <a:t>  </a:t>
            </a:r>
            <a:r>
              <a:rPr lang="en-US" sz="3300" i="1" dirty="0"/>
              <a:t>.</a:t>
            </a:r>
            <a:r>
              <a:rPr lang="en-US" sz="3300" b="1" dirty="0"/>
              <a:t> </a:t>
            </a:r>
            <a:endParaRPr lang="en-US" sz="3300" dirty="0"/>
          </a:p>
          <a:p>
            <a:pPr marL="0" indent="0">
              <a:buNone/>
            </a:pPr>
            <a:endParaRPr lang="en-US" sz="1700" dirty="0"/>
          </a:p>
        </p:txBody>
      </p:sp>
    </p:spTree>
    <p:extLst>
      <p:ext uri="{BB962C8B-B14F-4D97-AF65-F5344CB8AC3E}">
        <p14:creationId xmlns:p14="http://schemas.microsoft.com/office/powerpoint/2010/main" val="3147082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0F57A6-F858-45AC-A0D2-A4631EA678FF}"/>
              </a:ext>
            </a:extLst>
          </p:cNvPr>
          <p:cNvPicPr>
            <a:picLocks noChangeAspect="1"/>
          </p:cNvPicPr>
          <p:nvPr/>
        </p:nvPicPr>
        <p:blipFill rotWithShape="1">
          <a:blip r:embed="rId2"/>
          <a:srcRect t="14498" r="9091" b="8894"/>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4109" y="774700"/>
            <a:ext cx="6620505" cy="5338424"/>
          </a:xfrm>
          <a:prstGeom prst="rect">
            <a:avLst/>
          </a:prstGeom>
        </p:spPr>
        <p:txBody>
          <a:bodyPr vert="horz" lIns="91440" tIns="45720" rIns="91440" bIns="45720" rtlCol="0">
            <a:normAutofit/>
          </a:bodyPr>
          <a:lstStyle/>
          <a:p>
            <a:pPr>
              <a:spcAft>
                <a:spcPts val="600"/>
              </a:spcAft>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spcAft>
                <a:spcPts val="600"/>
              </a:spcAf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p>
          <a:p>
            <a:pPr>
              <a:spcAft>
                <a:spcPts val="600"/>
              </a:spcAft>
            </a:pPr>
            <a:r>
              <a:rPr lang="en-US" sz="2800" b="1" dirty="0">
                <a:latin typeface="Times New Roman" panose="02020603050405020304" pitchFamily="18" charset="0"/>
                <a:cs typeface="Times New Roman" panose="02020603050405020304" pitchFamily="18" charset="0"/>
              </a:rPr>
              <a:t>- Thao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p>
          <a:p>
            <a:pPr>
              <a:spcAft>
                <a:spcPts val="600"/>
              </a:spcAf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Phạm</a:t>
            </a:r>
            <a:r>
              <a:rPr lang="en-US" sz="2800" b="1" dirty="0">
                <a:latin typeface="Times New Roman" panose="02020603050405020304" pitchFamily="18" charset="0"/>
                <a:cs typeface="Times New Roman" panose="02020603050405020304" pitchFamily="18" charset="0"/>
              </a:rPr>
              <a:t> vi </a:t>
            </a:r>
            <a:r>
              <a:rPr lang="en-US" sz="2800" b="1" dirty="0" err="1">
                <a:latin typeface="Times New Roman" panose="02020603050405020304" pitchFamily="18" charset="0"/>
                <a:cs typeface="Times New Roman" panose="02020603050405020304" pitchFamily="18" charset="0"/>
              </a:rPr>
              <a:t>dẫn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chứng</a:t>
            </a:r>
            <a:r>
              <a:rPr lang="en-US" sz="2800" b="1"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nu” (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400" dirty="0"/>
              <a:t>.</a:t>
            </a:r>
            <a:r>
              <a:rPr lang="en-US" sz="2400" b="1" dirty="0"/>
              <a:t> </a:t>
            </a:r>
            <a:endParaRPr lang="en-US" sz="2400" dirty="0"/>
          </a:p>
        </p:txBody>
      </p:sp>
    </p:spTree>
    <p:extLst>
      <p:ext uri="{BB962C8B-B14F-4D97-AF65-F5344CB8AC3E}">
        <p14:creationId xmlns:p14="http://schemas.microsoft.com/office/powerpoint/2010/main" val="2041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9587" y="1"/>
            <a:ext cx="6143680" cy="4458984"/>
          </a:xfrm>
          <a:prstGeom prst="rect">
            <a:avLst/>
          </a:prstGeom>
        </p:spPr>
        <p:txBody>
          <a:bodyPr vert="horz" lIns="91440" tIns="45720" rIns="91440" bIns="45720" rtlCol="0">
            <a:normAutofit lnSpcReduction="10000"/>
          </a:bodyPr>
          <a:lstStyle/>
          <a:p>
            <a:pPr>
              <a:lnSpc>
                <a:spcPct val="120000"/>
              </a:lnSpc>
              <a:spcAft>
                <a:spcPts val="600"/>
              </a:spcAft>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 </a:t>
            </a:r>
            <a:endParaRPr lang="en-US" sz="2800" dirty="0">
              <a:latin typeface="Times New Roman" panose="02020603050405020304" pitchFamily="18" charset="0"/>
              <a:cs typeface="Times New Roman" panose="02020603050405020304" pitchFamily="18" charset="0"/>
            </a:endParaRPr>
          </a:p>
          <a:p>
            <a:pPr>
              <a:lnSpc>
                <a:spcPct val="120000"/>
              </a:lnSpc>
              <a:spcAft>
                <a:spcPts val="600"/>
              </a:spcAft>
            </a:pPr>
            <a:r>
              <a:rPr lang="en-US" sz="2800" b="1" i="1" dirty="0">
                <a:latin typeface="Times New Roman" panose="02020603050405020304" pitchFamily="18" charset="0"/>
                <a:cs typeface="Times New Roman" panose="02020603050405020304" pitchFamily="18" charset="0"/>
              </a:rPr>
              <a:t>a. </a:t>
            </a:r>
            <a:r>
              <a:rPr lang="en-US" sz="2800" b="1" i="1" dirty="0" err="1">
                <a:latin typeface="Times New Roman" panose="02020603050405020304" pitchFamily="18" charset="0"/>
                <a:cs typeface="Times New Roman" panose="02020603050405020304" pitchFamily="18" charset="0"/>
              </a:rPr>
              <a:t>Giới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endParaRPr lang="en-US" sz="2800" dirty="0">
              <a:latin typeface="Times New Roman" panose="02020603050405020304" pitchFamily="18" charset="0"/>
              <a:cs typeface="Times New Roman" panose="02020603050405020304" pitchFamily="18" charset="0"/>
            </a:endParaRPr>
          </a:p>
          <a:p>
            <a:pPr>
              <a:lnSpc>
                <a:spcPct val="11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Rừng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xà</a:t>
            </a:r>
            <a:r>
              <a:rPr lang="en-US" sz="2800" i="1" dirty="0">
                <a:latin typeface="Times New Roman" panose="02020603050405020304" pitchFamily="18" charset="0"/>
                <a:cs typeface="Times New Roman" panose="02020603050405020304" pitchFamily="18" charset="0"/>
              </a:rPr>
              <a:t> nu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a:t>
            </a:r>
          </a:p>
        </p:txBody>
      </p:sp>
      <p:sp>
        <p:nvSpPr>
          <p:cNvPr id="12" name="Oval 1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EF72616-E6A7-4931-B00D-9A86EEDB249F}"/>
              </a:ext>
            </a:extLst>
          </p:cNvPr>
          <p:cNvPicPr>
            <a:picLocks noChangeAspect="1"/>
          </p:cNvPicPr>
          <p:nvPr/>
        </p:nvPicPr>
        <p:blipFill rotWithShape="1">
          <a:blip r:embed="rId2"/>
          <a:srcRect l="9570" r="7980" b="-2"/>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4" name="Arc 1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F01041FA-CEBB-4132-903D-63C0FC693620}"/>
              </a:ext>
            </a:extLst>
          </p:cNvPr>
          <p:cNvPicPr>
            <a:picLocks noChangeAspect="1"/>
          </p:cNvPicPr>
          <p:nvPr/>
        </p:nvPicPr>
        <p:blipFill rotWithShape="1">
          <a:blip r:embed="rId3"/>
          <a:srcRect t="15803" r="-2" b="2434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9" name="TextBox 8">
            <a:extLst>
              <a:ext uri="{FF2B5EF4-FFF2-40B4-BE49-F238E27FC236}">
                <a16:creationId xmlns:a16="http://schemas.microsoft.com/office/drawing/2014/main" id="{312CB477-2B6A-4028-ADC3-142494B97F76}"/>
              </a:ext>
            </a:extLst>
          </p:cNvPr>
          <p:cNvSpPr txBox="1"/>
          <p:nvPr/>
        </p:nvSpPr>
        <p:spPr>
          <a:xfrm>
            <a:off x="174168" y="4127109"/>
            <a:ext cx="8959557" cy="2677656"/>
          </a:xfrm>
          <a:prstGeom prst="rect">
            <a:avLst/>
          </a:prstGeom>
          <a:noFill/>
        </p:spPr>
        <p:txBody>
          <a:bodyPr wrap="square">
            <a:spAutoFit/>
          </a:bodyPr>
          <a:lstStyle/>
          <a:p>
            <a:pPr marL="0" marR="0" lvl="0" indent="0" algn="l" defTabSz="914400" rtl="0" eaLnBrk="1" fontAlgn="auto" latinLnBrk="0" hangingPunct="1">
              <a:spcBef>
                <a:spcPts val="0"/>
              </a:spcBef>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Bộ</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đứa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chú</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mới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dũng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góc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Tree>
    <p:extLst>
      <p:ext uri="{BB962C8B-B14F-4D97-AF65-F5344CB8AC3E}">
        <p14:creationId xmlns:p14="http://schemas.microsoft.com/office/powerpoint/2010/main" val="41748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0551" y="152484"/>
            <a:ext cx="6523409" cy="6124754"/>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khao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244A1420-0CCC-4AD9-98D8-C9B709B63ECB}"/>
              </a:ext>
            </a:extLst>
          </p:cNvPr>
          <p:cNvSpPr txBox="1"/>
          <p:nvPr/>
        </p:nvSpPr>
        <p:spPr>
          <a:xfrm>
            <a:off x="6997771" y="152484"/>
            <a:ext cx="4676776" cy="3953532"/>
          </a:xfrm>
          <a:prstGeom prst="rect">
            <a:avLst/>
          </a:prstGeom>
        </p:spPr>
        <p:txBody>
          <a:bodyPr vert="horz" lIns="91440" tIns="45720" rIns="91440" bIns="45720" rtlCol="0">
            <a:noAutofit/>
          </a:bodyPr>
          <a:lstStyle/>
          <a:p>
            <a:pPr>
              <a:lnSpc>
                <a:spcPct val="90000"/>
              </a:lnSpc>
              <a:spcAft>
                <a:spcPts val="600"/>
              </a:spcAft>
            </a:pPr>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Tnú</a:t>
            </a:r>
            <a:endParaRPr lang="en-US" sz="2800" dirty="0">
              <a:latin typeface="Times New Roman" panose="02020603050405020304" pitchFamily="18" charset="0"/>
              <a:cs typeface="Times New Roman" panose="02020603050405020304" pitchFamily="18" charset="0"/>
            </a:endParaRPr>
          </a:p>
          <a:p>
            <a:pPr>
              <a:lnSpc>
                <a:spcPct val="90000"/>
              </a:lnSpc>
              <a:spcAft>
                <a:spcPts val="600"/>
              </a:spcAft>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Xô</a:t>
            </a:r>
            <a:r>
              <a:rPr lang="en-US" sz="2800" dirty="0">
                <a:latin typeface="Times New Roman" panose="02020603050405020304" pitchFamily="18" charset="0"/>
                <a:cs typeface="Times New Roman" panose="02020603050405020304" pitchFamily="18" charset="0"/>
              </a:rPr>
              <a:t> Man, </a:t>
            </a:r>
            <a:r>
              <a:rPr lang="en-US" sz="2800" dirty="0" err="1">
                <a:latin typeface="Times New Roman" panose="02020603050405020304" pitchFamily="18" charset="0"/>
                <a:cs typeface="Times New Roman" panose="02020603050405020304" pitchFamily="18" charset="0"/>
              </a:rPr>
              <a:t>thừa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a:t>
            </a:r>
          </a:p>
          <a:p>
            <a:pPr>
              <a:lnSpc>
                <a:spcPct val="90000"/>
              </a:lnSpc>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do..</a:t>
            </a:r>
          </a:p>
          <a:p>
            <a:pPr indent="-228600">
              <a:lnSpc>
                <a:spcPct val="90000"/>
              </a:lnSpc>
              <a:spcAft>
                <a:spcPts val="60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78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4"/>
          <p:cNvSpPr txBox="1"/>
          <p:nvPr/>
        </p:nvSpPr>
        <p:spPr>
          <a:xfrm>
            <a:off x="771735" y="531124"/>
            <a:ext cx="5393361" cy="5784542"/>
          </a:xfrm>
          <a:prstGeom prst="rect">
            <a:avLst/>
          </a:prstGeom>
        </p:spPr>
        <p:txBody>
          <a:bodyPr vert="horz" lIns="91440" tIns="45720" rIns="91440" bIns="45720" rtlCol="0">
            <a:normAutofit fontScale="92500" lnSpcReduction="10000"/>
          </a:bodyPr>
          <a:lstStyle/>
          <a:p>
            <a:pPr>
              <a:lnSpc>
                <a:spcPct val="120000"/>
              </a:lnSpc>
            </a:pPr>
            <a:r>
              <a:rPr lang="en-US" sz="2800" b="1" dirty="0">
                <a:latin typeface="Times New Roman" panose="02020603050405020304" pitchFamily="18" charset="0"/>
                <a:cs typeface="Times New Roman" panose="02020603050405020304" pitchFamily="18" charset="0"/>
              </a:rPr>
              <a:t>c.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Tnú</a:t>
            </a:r>
            <a:endParaRPr lang="en-US" sz="2800" dirty="0">
              <a:latin typeface="Times New Roman" panose="02020603050405020304" pitchFamily="18" charset="0"/>
              <a:cs typeface="Times New Roman" panose="02020603050405020304" pitchFamily="18" charset="0"/>
            </a:endParaRPr>
          </a:p>
          <a:p>
            <a:pPr>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nu </a:t>
            </a:r>
            <a:r>
              <a:rPr lang="en-US" sz="2800" dirty="0" err="1">
                <a:latin typeface="Times New Roman" panose="02020603050405020304" pitchFamily="18" charset="0"/>
                <a:cs typeface="Times New Roman" panose="02020603050405020304" pitchFamily="18" charset="0"/>
              </a:rPr>
              <a:t>đốt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đòi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xương</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nu</a:t>
            </a:r>
            <a:r>
              <a:rPr lang="en-US" dirty="0"/>
              <a:t>.</a:t>
            </a:r>
          </a:p>
        </p:txBody>
      </p:sp>
      <p:pic>
        <p:nvPicPr>
          <p:cNvPr id="2" name="Picture 1">
            <a:extLst>
              <a:ext uri="{FF2B5EF4-FFF2-40B4-BE49-F238E27FC236}">
                <a16:creationId xmlns:a16="http://schemas.microsoft.com/office/drawing/2014/main" id="{90D6E884-AE95-4FDD-A66D-F8726E2B8512}"/>
              </a:ext>
            </a:extLst>
          </p:cNvPr>
          <p:cNvPicPr>
            <a:picLocks noChangeAspect="1"/>
          </p:cNvPicPr>
          <p:nvPr/>
        </p:nvPicPr>
        <p:blipFill rotWithShape="1">
          <a:blip r:embed="rId2"/>
          <a:srcRect l="16297" r="1799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254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0441" y="668238"/>
            <a:ext cx="11235114" cy="440120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d. </a:t>
            </a:r>
            <a:r>
              <a:rPr lang="en-US" sz="2800" b="1" dirty="0" err="1">
                <a:latin typeface="Times New Roman" panose="02020603050405020304" pitchFamily="18" charset="0"/>
                <a:cs typeface="Times New Roman" panose="02020603050405020304" pitchFamily="18" charset="0"/>
              </a:rPr>
              <a:t>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Tnú</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biệt</a:t>
            </a:r>
            <a:r>
              <a:rPr lang="en-US" sz="2800" b="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đứa</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Tnú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139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1000"/>
                                        <p:tgtEl>
                                          <p:spTgt spid="5">
                                            <p:txEl>
                                              <p:pRg st="6" end="6"/>
                                            </p:txEl>
                                          </p:spTgt>
                                        </p:tgtEl>
                                      </p:cBhvr>
                                    </p:animEffect>
                                    <p:anim calcmode="lin" valueType="num">
                                      <p:cBhvr>
                                        <p:cTn id="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6989" y="71920"/>
            <a:ext cx="11918021" cy="6986528"/>
          </a:xfrm>
          <a:prstGeom prst="rect">
            <a:avLst/>
          </a:prstGeom>
          <a:noFill/>
        </p:spPr>
        <p:txBody>
          <a:bodyPr wrap="square" rtlCol="0">
            <a:spAutoFit/>
          </a:bodyPr>
          <a:lstStyle/>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ngắn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Vợ</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chồng</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Phủ</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Sử</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trói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vào</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cột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Tô</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Hoài</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bóng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tối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đứng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im</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lặng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như</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biết</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mình</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đang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bị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trói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Hơi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rượu</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còn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nồng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nàn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vẫn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nghe</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sáo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đưa</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theo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chơi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đám</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chơi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yêu</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quả</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pao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rơi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rồi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yêu</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em</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bắt</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pao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vùng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bước</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Nhưng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tay</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chân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đau</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cựa</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nghe</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sáo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nữa</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Chỉ</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còn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nghe</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tiếng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chân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ngựa</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đạp</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vào</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vách</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Ngựa</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vẫn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đứng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yên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gãi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chân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nhai</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cỏ</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thổn</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nghĩ</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mình</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không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bằng</a:t>
            </a:r>
            <a:r>
              <a:rPr lang="en-US" sz="2800" i="1" dirty="0">
                <a:solidFill>
                  <a:schemeClr val="accent1">
                    <a:lumMod val="75000"/>
                  </a:schemeClr>
                </a:solidFill>
                <a:latin typeface="Times New Roman" panose="02020603050405020304" pitchFamily="18" charset="0"/>
                <a:cs typeface="Times New Roman" panose="02020603050405020304" pitchFamily="18" charset="0"/>
              </a:rPr>
              <a:t> con </a:t>
            </a:r>
            <a:r>
              <a:rPr lang="en-US" sz="2800" i="1" dirty="0" err="1">
                <a:solidFill>
                  <a:schemeClr val="accent1">
                    <a:lumMod val="75000"/>
                  </a:schemeClr>
                </a:solidFill>
                <a:latin typeface="Times New Roman" panose="02020603050405020304" pitchFamily="18" charset="0"/>
                <a:cs typeface="Times New Roman" panose="02020603050405020304" pitchFamily="18" charset="0"/>
              </a:rPr>
              <a:t>ngựa</a:t>
            </a:r>
            <a:r>
              <a:rPr lang="en-US" sz="2800" i="1" dirty="0">
                <a:solidFill>
                  <a:schemeClr val="accent1">
                    <a:lumMod val="75000"/>
                  </a:schemeClr>
                </a:solidFill>
                <a:latin typeface="Times New Roman" panose="02020603050405020304" pitchFamily="18" charset="0"/>
                <a:cs typeface="Times New Roman" panose="02020603050405020304" pitchFamily="18" charset="0"/>
              </a:rPr>
              <a:t>”.</a:t>
            </a:r>
            <a:r>
              <a:rPr lang="en-US" sz="2800" dirty="0">
                <a:solidFill>
                  <a:schemeClr val="accent1">
                    <a:lumMod val="75000"/>
                  </a:schemeClr>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Vợ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chồng</a:t>
            </a:r>
            <a:r>
              <a:rPr lang="en-US" sz="2800" dirty="0">
                <a:solidFill>
                  <a:schemeClr val="accent1">
                    <a:lumMod val="75000"/>
                  </a:schemeClr>
                </a:solidFill>
                <a:latin typeface="Times New Roman" panose="02020603050405020304" pitchFamily="18" charset="0"/>
                <a:cs typeface="Times New Roman" panose="02020603050405020304" pitchFamily="18" charset="0"/>
              </a:rPr>
              <a:t> A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Phủ</a:t>
            </a:r>
            <a:r>
              <a:rPr lang="en-US" sz="2800" dirty="0">
                <a:solidFill>
                  <a:schemeClr val="accent1">
                    <a:lumMod val="75000"/>
                  </a:schemeClr>
                </a:solidFill>
                <a:latin typeface="Times New Roman" panose="02020603050405020304" pitchFamily="18" charset="0"/>
                <a:cs typeface="Times New Roman" panose="02020603050405020304" pitchFamily="18" charset="0"/>
              </a:rPr>
              <a:t> –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Tô</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Hoài</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đoạn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văn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trên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anh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chị</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hãy</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làm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rõ</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ảnh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Mị</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nghệ</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thuật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miêu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tả</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tâm</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lí</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nhân</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nhà</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văn</a:t>
            </a:r>
            <a:r>
              <a:rPr lang="en-US" sz="2800" b="1" dirty="0">
                <a:solidFill>
                  <a:schemeClr val="accent1">
                    <a:lumMod val="75000"/>
                  </a:schemeClr>
                </a:solidFill>
                <a:latin typeface="Times New Roman" panose="02020603050405020304" pitchFamily="18" charset="0"/>
                <a:cs typeface="Times New Roman" panose="02020603050405020304" pitchFamily="18" charset="0"/>
              </a:rPr>
              <a:t>.</a:t>
            </a:r>
          </a:p>
          <a:p>
            <a:r>
              <a:rPr lang="en-US" sz="2800" b="1" i="1" dirty="0" err="1">
                <a:solidFill>
                  <a:srgbClr val="FF0000"/>
                </a:solidFill>
                <a:latin typeface="Times New Roman" panose="02020603050405020304" pitchFamily="18" charset="0"/>
                <a:cs typeface="Times New Roman" panose="02020603050405020304" pitchFamily="18" charset="0"/>
              </a:rPr>
              <a:t>Mở</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bài</a:t>
            </a:r>
            <a:endParaRPr lang="en-US" sz="2800" b="1" i="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9371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935" y="0"/>
            <a:ext cx="12092683" cy="7632859"/>
          </a:xfrm>
          <a:prstGeom prst="rect">
            <a:avLst/>
          </a:prstGeom>
          <a:noFill/>
        </p:spPr>
        <p:txBody>
          <a:bodyPr wrap="square" rtlCol="0">
            <a:spAutoFit/>
          </a:bodyPr>
          <a:lstStyle/>
          <a:p>
            <a:pPr algn="ctr">
              <a:spcBef>
                <a:spcPts val="600"/>
              </a:spcBef>
              <a:spcAft>
                <a:spcPts val="600"/>
              </a:spcAft>
            </a:pPr>
            <a:r>
              <a:rPr lang="en-US" sz="2800" b="1" dirty="0" err="1">
                <a:solidFill>
                  <a:srgbClr val="FF0000"/>
                </a:solidFill>
                <a:latin typeface="Times New Roman" panose="02020603050405020304" pitchFamily="18" charset="0"/>
                <a:cs typeface="Times New Roman" panose="02020603050405020304" pitchFamily="18" charset="0"/>
              </a:rPr>
              <a:t>Thân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b="1" dirty="0">
              <a:solidFill>
                <a:srgbClr val="FF0000"/>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1 :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ngắn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gọn</a:t>
            </a:r>
            <a:r>
              <a:rPr lang="en-US" sz="2800" b="1" dirty="0">
                <a:latin typeface="Times New Roman" panose="02020603050405020304" pitchFamily="18" charset="0"/>
                <a:cs typeface="Times New Roman" panose="02020603050405020304" pitchFamily="18" charset="0"/>
              </a:rPr>
              <a:t> )</a:t>
            </a:r>
          </a:p>
          <a:p>
            <a:pPr>
              <a:spcBef>
                <a:spcPts val="600"/>
              </a:spcBef>
              <a:spcAft>
                <a:spcPts val="600"/>
              </a:spcAft>
            </a:pP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2 :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a:t>
            </a:r>
            <a:endParaRPr lang="en-US" sz="2800" b="1" dirty="0">
              <a:latin typeface="Times New Roman" panose="02020603050405020304" pitchFamily="18" charset="0"/>
              <a:cs typeface="Times New Roman" panose="02020603050405020304" pitchFamily="18" charset="0"/>
            </a:endParaRPr>
          </a:p>
          <a:p>
            <a:pPr lvl="0">
              <a:spcBef>
                <a:spcPts val="600"/>
              </a:spcBef>
              <a:spcAft>
                <a:spcPts val="600"/>
              </a:spcAft>
            </a:pPr>
            <a:r>
              <a:rPr lang="en-US" sz="2800" b="1" i="1" dirty="0" err="1">
                <a:latin typeface="Times New Roman" panose="02020603050405020304" pitchFamily="18" charset="0"/>
                <a:cs typeface="Times New Roman" panose="02020603050405020304" pitchFamily="18" charset="0"/>
              </a:rPr>
              <a:t>Hình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ảnh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Mị</a:t>
            </a:r>
            <a:endParaRPr lang="en-US" sz="2800" b="1" i="1" dirty="0">
              <a:latin typeface="Times New Roman" panose="02020603050405020304" pitchFamily="18" charset="0"/>
              <a:cs typeface="Times New Roman" panose="02020603050405020304" pitchFamily="18" charset="0"/>
            </a:endParaRP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rượu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xuân</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giã</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9659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4957" y="563623"/>
            <a:ext cx="11676904" cy="5185522"/>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dâu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hãm</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44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ADF550-C458-4321-9FFD-DE852DFBCD57}"/>
              </a:ext>
            </a:extLst>
          </p:cNvPr>
          <p:cNvSpPr txBox="1"/>
          <p:nvPr/>
        </p:nvSpPr>
        <p:spPr>
          <a:xfrm>
            <a:off x="272959" y="136525"/>
            <a:ext cx="11502243" cy="6709529"/>
          </a:xfrm>
          <a:prstGeom prst="rect">
            <a:avLst/>
          </a:prstGeom>
          <a:noFill/>
        </p:spPr>
        <p:txBody>
          <a:bodyPr wrap="square" rtlCol="0">
            <a:spAutoFit/>
          </a:bodyPr>
          <a:lstStyle/>
          <a:p>
            <a:pPr>
              <a:spcBef>
                <a:spcPts val="600"/>
              </a:spcBef>
              <a:spcAft>
                <a:spcPts val="600"/>
              </a:spcAft>
            </a:pP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miêu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endParaRPr lang="en-US" sz="2800" b="1" dirty="0">
              <a:latin typeface="Times New Roman" panose="02020603050405020304" pitchFamily="18" charset="0"/>
              <a:cs typeface="Times New Roman" panose="02020603050405020304" pitchFamily="18" charset="0"/>
            </a:endParaRP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ngựa</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rượu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a:t>
            </a:r>
          </a:p>
          <a:p>
            <a:pPr>
              <a:spcBef>
                <a:spcPts val="600"/>
              </a:spcBef>
              <a:spcAft>
                <a:spcPts val="600"/>
              </a:spcAft>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endParaRPr lang="en-US" sz="28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48046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69342" y="727588"/>
            <a:ext cx="6862916" cy="369332"/>
          </a:xfrm>
          <a:prstGeom prst="rect">
            <a:avLst/>
          </a:prstGeom>
          <a:noFill/>
        </p:spPr>
        <p:txBody>
          <a:bodyPr wrap="square" rtlCol="0">
            <a:spAutoFit/>
          </a:bodyPr>
          <a:lstStyle/>
          <a:p>
            <a:endParaRPr lang="en-US" dirty="0"/>
          </a:p>
        </p:txBody>
      </p:sp>
      <p:sp>
        <p:nvSpPr>
          <p:cNvPr id="6" name="TextBox 5"/>
          <p:cNvSpPr txBox="1"/>
          <p:nvPr/>
        </p:nvSpPr>
        <p:spPr>
          <a:xfrm>
            <a:off x="636998" y="621212"/>
            <a:ext cx="11198831" cy="5509200"/>
          </a:xfrm>
          <a:prstGeom prst="rect">
            <a:avLst/>
          </a:prstGeom>
          <a:noFill/>
        </p:spPr>
        <p:txBody>
          <a:bodyPr wrap="square" rtlCol="0">
            <a:spAutoFit/>
          </a:bodyPr>
          <a:lstStyle/>
          <a:p>
            <a:r>
              <a:rPr lang="en-US" sz="3200" b="1" i="1" dirty="0" err="1">
                <a:latin typeface="Times New Roman" panose="02020603050405020304" pitchFamily="18" charset="0"/>
                <a:cs typeface="Times New Roman" panose="02020603050405020304" pitchFamily="18" charset="0"/>
              </a:rPr>
              <a:t>Câu</a:t>
            </a:r>
            <a:r>
              <a:rPr lang="en-US" sz="3200" b="1" i="1" dirty="0">
                <a:latin typeface="Times New Roman" panose="02020603050405020304" pitchFamily="18" charset="0"/>
                <a:cs typeface="Times New Roman" panose="02020603050405020304" pitchFamily="18" charset="0"/>
              </a:rPr>
              <a:t> 2: </a:t>
            </a:r>
            <a:r>
              <a:rPr lang="en-US" sz="3200" b="1" i="1" dirty="0" err="1">
                <a:latin typeface="Times New Roman" panose="02020603050405020304" pitchFamily="18" charset="0"/>
                <a:cs typeface="Times New Roman" panose="02020603050405020304" pitchFamily="18" charset="0"/>
              </a:rPr>
              <a:t>Nghị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luận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tác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phẩm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đoạn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trích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văn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xuôi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và</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nghị</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luận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về</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một</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bài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thơ</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đoạn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thơ</a:t>
            </a:r>
            <a:r>
              <a:rPr lang="en-US" sz="3200" b="1" i="1" dirty="0">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không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có</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điểm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chung</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nào</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sau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đây</a:t>
            </a:r>
            <a:r>
              <a:rPr lang="en-US" sz="3200" b="1"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Bám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a:t>
            </a:r>
          </a:p>
          <a:p>
            <a:r>
              <a:rPr lang="nl-NL" sz="3200" dirty="0">
                <a:latin typeface="Times New Roman" panose="02020603050405020304" pitchFamily="18" charset="0"/>
                <a:cs typeface="Times New Roman" panose="02020603050405020304" pitchFamily="18" charset="0"/>
              </a:rPr>
              <a:t>C. Đều có tính khuôn mẫu, hành chính</a:t>
            </a:r>
            <a:endParaRPr lang="en-US"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D. Đều là sự cảm thụ văn chương bằng cách nêu những nhận xét, đánh giá về nội dung, nghệ thuật đặc sắc dựa trên chính tác phẩm đó. </a:t>
            </a:r>
            <a:endParaRPr lang="en-US" sz="3200" dirty="0">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257326C8-9735-4F92-9030-2253CD60E16F}"/>
              </a:ext>
            </a:extLst>
          </p:cNvPr>
          <p:cNvSpPr/>
          <p:nvPr/>
        </p:nvSpPr>
        <p:spPr>
          <a:xfrm>
            <a:off x="224319" y="3893905"/>
            <a:ext cx="825357" cy="770562"/>
          </a:xfrm>
          <a:prstGeom prst="ellipse">
            <a:avLst/>
          </a:prstGeom>
          <a:solidFill>
            <a:srgbClr val="00B05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C</a:t>
            </a:r>
          </a:p>
        </p:txBody>
      </p:sp>
    </p:spTree>
    <p:extLst>
      <p:ext uri="{BB962C8B-B14F-4D97-AF65-F5344CB8AC3E}">
        <p14:creationId xmlns:p14="http://schemas.microsoft.com/office/powerpoint/2010/main" val="371512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9618" y="406737"/>
            <a:ext cx="11471420" cy="5262979"/>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anh</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chị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lâu</a:t>
            </a:r>
            <a:r>
              <a:rPr lang="en-US" sz="2800" i="1" dirty="0">
                <a:latin typeface="Times New Roman" panose="02020603050405020304" pitchFamily="18" charset="0"/>
                <a:cs typeface="Times New Roman" panose="02020603050405020304" pitchFamily="18" charset="0"/>
              </a:rPr>
              <a:t> nay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tỉnh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Mỗi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bận</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cửa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chị</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họ</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vãi</a:t>
            </a:r>
            <a:r>
              <a:rPr lang="en-US" sz="2800" i="1" dirty="0">
                <a:latin typeface="Times New Roman" panose="02020603050405020304" pitchFamily="18" charset="0"/>
                <a:cs typeface="Times New Roman" panose="02020603050405020304" pitchFamily="18" charset="0"/>
              </a:rPr>
              <a:t>, hay </a:t>
            </a:r>
            <a:r>
              <a:rPr lang="en-US" sz="2800" i="1" dirty="0" err="1">
                <a:latin typeface="Times New Roman" panose="02020603050405020304" pitchFamily="18" charset="0"/>
                <a:cs typeface="Times New Roman" panose="02020603050405020304" pitchFamily="18" charset="0"/>
              </a:rPr>
              <a:t>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lưng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kéo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tỉnh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rằng</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Muốn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Lại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đẩy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Hôm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ấy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tỉnh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thúng</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đựng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hàng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bữa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thật</a:t>
            </a:r>
            <a:r>
              <a:rPr lang="en-US" sz="2800" i="1" dirty="0">
                <a:latin typeface="Times New Roman" panose="02020603050405020304" pitchFamily="18" charset="0"/>
                <a:cs typeface="Times New Roman" panose="02020603050405020304" pitchFamily="18" charset="0"/>
              </a:rPr>
              <a:t> no </a:t>
            </a:r>
            <a:r>
              <a:rPr lang="en-US" sz="2800" i="1" dirty="0" err="1">
                <a:latin typeface="Times New Roman" panose="02020603050405020304" pitchFamily="18" charset="0"/>
                <a:cs typeface="Times New Roman" panose="02020603050405020304" pitchFamily="18" charset="0"/>
              </a:rPr>
              <a:t>nê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rồi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cùng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đẩy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bò</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a:t>
            </a:r>
            <a:r>
              <a:rPr lang="en-US" sz="2800" b="1" i="1" dirty="0" err="1">
                <a:latin typeface="Times New Roman" panose="02020603050405020304" pitchFamily="18" charset="0"/>
                <a:cs typeface="Times New Roman" panose="02020603050405020304" pitchFamily="18" charset="0"/>
              </a:rPr>
              <a:t>Trích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nhặt</a:t>
            </a:r>
            <a:r>
              <a:rPr lang="en-US" sz="2800" b="1" i="1" dirty="0">
                <a:latin typeface="Times New Roman" panose="02020603050405020304" pitchFamily="18" charset="0"/>
                <a:cs typeface="Times New Roman" panose="02020603050405020304" pitchFamily="18" charset="0"/>
              </a:rPr>
              <a:t> – Kim </a:t>
            </a:r>
            <a:r>
              <a:rPr lang="en-US" sz="2800" b="1" i="1" dirty="0" err="1">
                <a:latin typeface="Times New Roman" panose="02020603050405020304" pitchFamily="18" charset="0"/>
                <a:cs typeface="Times New Roman" panose="02020603050405020304" pitchFamily="18" charset="0"/>
              </a:rPr>
              <a:t>Lân</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1244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3160" y="485847"/>
            <a:ext cx="11363218" cy="569386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a:t>
            </a:r>
            <a:r>
              <a:rPr lang="en-US" sz="2800" b="1" dirty="0" err="1">
                <a:latin typeface="Times New Roman" panose="02020603050405020304" pitchFamily="18" charset="0"/>
                <a:cs typeface="Times New Roman" panose="02020603050405020304" pitchFamily="18" charset="0"/>
              </a:rPr>
              <a:t>vị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trích</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a:t>
            </a:r>
            <a:r>
              <a:rPr lang="en-US" sz="2800" dirty="0">
                <a:latin typeface="Times New Roman" panose="02020603050405020304" pitchFamily="18" charset="0"/>
                <a:cs typeface="Times New Roman" panose="02020603050405020304" pitchFamily="18" charset="0"/>
              </a:rPr>
              <a:t>, ế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bi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597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780" y="639588"/>
            <a:ext cx="11615258" cy="498598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vọng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liệt</a:t>
            </a:r>
            <a:endParaRPr lang="en-US" sz="2800" dirty="0">
              <a:solidFill>
                <a:srgbClr val="FF0000"/>
              </a:solidFill>
              <a:latin typeface="Times New Roman" panose="02020603050405020304" pitchFamily="18" charset="0"/>
              <a:cs typeface="Times New Roman" panose="02020603050405020304" pitchFamily="18" charset="0"/>
            </a:endParaRPr>
          </a:p>
          <a:p>
            <a:pPr>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trẽn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dám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liệt</a:t>
            </a:r>
            <a:r>
              <a:rPr lang="en-US" sz="28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208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7548" y="184935"/>
            <a:ext cx="11676904" cy="685860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vẻ</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đẹp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Tràng</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đàn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tốt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bụng</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sẵn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cơm</a:t>
            </a:r>
            <a:r>
              <a:rPr lang="en-US" sz="2800" dirty="0">
                <a:latin typeface="Times New Roman" panose="02020603050405020304" pitchFamily="18" charset="0"/>
                <a:cs typeface="Times New Roman" panose="02020603050405020304" pitchFamily="18" charset="0"/>
              </a:rPr>
              <a:t> no </a:t>
            </a:r>
            <a:r>
              <a:rPr lang="en-US" sz="2800" dirty="0" err="1">
                <a:latin typeface="Times New Roman" panose="02020603050405020304" pitchFamily="18" charset="0"/>
                <a:cs typeface="Times New Roman" panose="02020603050405020304" pitchFamily="18" charset="0"/>
              </a:rPr>
              <a:t>nê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đẹp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hậu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trọng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phúc</a:t>
            </a:r>
            <a:r>
              <a:rPr lang="en-US" sz="2800" dirty="0">
                <a:solidFill>
                  <a:srgbClr val="FF0000"/>
                </a:solidFill>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lnSpc>
                <a:spcPct val="150000"/>
              </a:lnSpc>
            </a:pP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9216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7819" y="397401"/>
            <a:ext cx="10859785" cy="70321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đẹp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hồn</a:t>
            </a:r>
            <a:r>
              <a:rPr lang="en-US" sz="2800" b="1" dirty="0">
                <a:solidFill>
                  <a:srgbClr val="FF0000"/>
                </a:solidFill>
                <a:latin typeface="Times New Roman" panose="02020603050405020304" pitchFamily="18" charset="0"/>
                <a:cs typeface="Times New Roman" panose="02020603050405020304" pitchFamily="18" charset="0"/>
              </a:rPr>
              <a:t> ở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b="1" dirty="0" err="1">
                <a:solidFill>
                  <a:srgbClr val="FF0000"/>
                </a:solidFill>
                <a:latin typeface="Times New Roman" panose="02020603050405020304" pitchFamily="18" charset="0"/>
                <a:cs typeface="Times New Roman" panose="02020603050405020304" pitchFamily="18" charset="0"/>
              </a:rPr>
              <a:t>Tình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hậu</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beo</a:t>
            </a:r>
            <a:r>
              <a:rPr lang="en-US" sz="2800" dirty="0">
                <a:latin typeface="Times New Roman" panose="02020603050405020304" pitchFamily="18" charset="0"/>
                <a:cs typeface="Times New Roman" panose="02020603050405020304" pitchFamily="18" charset="0"/>
              </a:rPr>
              <a:t> u </a:t>
            </a:r>
            <a:r>
              <a:rPr lang="en-US" sz="2800" dirty="0" err="1">
                <a:latin typeface="Times New Roman" panose="02020603050405020304" pitchFamily="18" charset="0"/>
                <a:cs typeface="Times New Roman" panose="02020603050405020304" pitchFamily="18" charset="0"/>
              </a:rPr>
              <a:t>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lo </a:t>
            </a:r>
            <a:r>
              <a:rPr lang="en-US" sz="2800" dirty="0" err="1">
                <a:latin typeface="Times New Roman" panose="02020603050405020304" pitchFamily="18" charset="0"/>
                <a:cs typeface="Times New Roman" panose="02020603050405020304" pitchFamily="18" charset="0"/>
              </a:rPr>
              <a:t>toan</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marL="342900" indent="-342900">
              <a:lnSpc>
                <a:spcPct val="150000"/>
              </a:lnSpc>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lnSpc>
                <a:spcPct val="150000"/>
              </a:lnSpc>
            </a:pPr>
            <a:r>
              <a:rPr lang="en-US" sz="28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3583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216" y="290637"/>
            <a:ext cx="11183744" cy="5693866"/>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1945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Lân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đùm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5416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4531" y="0"/>
            <a:ext cx="10900880" cy="6555641"/>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Trong tác phẩm </a:t>
            </a:r>
            <a:r>
              <a:rPr lang="nl-NL" sz="2800" i="1" dirty="0">
                <a:latin typeface="Times New Roman" panose="02020603050405020304" pitchFamily="18" charset="0"/>
                <a:cs typeface="Times New Roman" panose="02020603050405020304" pitchFamily="18" charset="0"/>
              </a:rPr>
              <a:t>Vợ nhặt </a:t>
            </a:r>
            <a:r>
              <a:rPr lang="vi-VN" sz="2800" dirty="0">
                <a:latin typeface="Times New Roman" panose="02020603050405020304" pitchFamily="18" charset="0"/>
                <a:cs typeface="Times New Roman" panose="02020603050405020304" pitchFamily="18" charset="0"/>
              </a:rPr>
              <a:t> tác giả </a:t>
            </a:r>
            <a:r>
              <a:rPr lang="nl-NL" sz="2800" dirty="0">
                <a:latin typeface="Times New Roman" panose="02020603050405020304" pitchFamily="18" charset="0"/>
                <a:cs typeface="Times New Roman" panose="02020603050405020304" pitchFamily="18" charset="0"/>
              </a:rPr>
              <a:t>Kim Lân </a:t>
            </a:r>
            <a:r>
              <a:rPr lang="vi-VN" sz="2800" dirty="0">
                <a:latin typeface="Times New Roman" panose="02020603050405020304" pitchFamily="18" charset="0"/>
                <a:cs typeface="Times New Roman" panose="02020603050405020304" pitchFamily="18" charset="0"/>
              </a:rPr>
              <a:t> viết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Giữa cái cảnh tối sầm lại vì đói khát ấy, một buổi chiều người trong xóm bỗng thấy Tràng về với một người đàn bà nữa. Mặt hắn có một vẻ gì phởn phơ khác thường. Hắn tủm tỉm cười nụ một mình và hai mắt thì sáng lên lấp lánh.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Và  : ... </a:t>
            </a:r>
            <a:r>
              <a:rPr lang="vi-VN" sz="2800" i="1" dirty="0">
                <a:latin typeface="Times New Roman" panose="02020603050405020304" pitchFamily="18" charset="0"/>
                <a:cs typeface="Times New Roman" panose="02020603050405020304" pitchFamily="18" charset="0"/>
              </a:rPr>
              <a:t>Cảnh tượng thật đơn giản, bình thường nhưng đối với hắn lại rất thấm thía cảm động. Bỗng nhiên hắn thấy hắn thương yêu gắn bó với cái nhà của hắn lạ lùng. Hắn đã có một gia đình. Hắn sẽ cùng vợ sinh con đẻ cái ở đấy. Cái nhà như cái tổ ấm che mưa che nắng. Một nguồn vui sướng, phấn chấn đột ngột tràn ngập trong lòng. Bây giờ hắn mới thấy hắn nên người, hắn thấy hắn có bổn phận phải lo lắng cho vợ con sau này. Hắn xăm xăm chạy ra giữa sân, hắn cũng muốn làm một việc gì để dự phần tu sửa lại căn nhà....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Cảm nhận của anh/chị về nhân vật Trà</a:t>
            </a:r>
            <a:r>
              <a:rPr lang="vi-VN" sz="2800" dirty="0">
                <a:latin typeface="Times New Roman" panose="02020603050405020304" pitchFamily="18" charset="0"/>
                <a:cs typeface="Times New Roman" panose="02020603050405020304" pitchFamily="18" charset="0"/>
              </a:rPr>
              <a:t>ng qua </a:t>
            </a:r>
            <a:r>
              <a:rPr lang="vi-VN" sz="2800" dirty="0">
                <a:solidFill>
                  <a:srgbClr val="FF0000"/>
                </a:solidFill>
                <a:latin typeface="Times New Roman" panose="02020603050405020304" pitchFamily="18" charset="0"/>
                <a:cs typeface="Times New Roman" panose="02020603050405020304" pitchFamily="18" charset="0"/>
              </a:rPr>
              <a:t>hai đoạn trích </a:t>
            </a:r>
            <a:r>
              <a:rPr lang="vi-VN" sz="2800" dirty="0">
                <a:latin typeface="Times New Roman" panose="02020603050405020304" pitchFamily="18" charset="0"/>
                <a:cs typeface="Times New Roman" panose="02020603050405020304" pitchFamily="18" charset="0"/>
              </a:rPr>
              <a:t>trên, từ đó làm rõ </a:t>
            </a:r>
            <a:r>
              <a:rPr lang="vi-VN" sz="2800" dirty="0">
                <a:solidFill>
                  <a:srgbClr val="FF0000"/>
                </a:solidFill>
                <a:latin typeface="Times New Roman" panose="02020603050405020304" pitchFamily="18" charset="0"/>
                <a:cs typeface="Times New Roman" panose="02020603050405020304" pitchFamily="18" charset="0"/>
              </a:rPr>
              <a:t>giá trị hiện thực và nhân đ</a:t>
            </a:r>
            <a:r>
              <a:rPr lang="vi-VN" sz="2800" dirty="0">
                <a:latin typeface="Times New Roman" panose="02020603050405020304" pitchFamily="18" charset="0"/>
                <a:cs typeface="Times New Roman" panose="02020603050405020304" pitchFamily="18" charset="0"/>
              </a:rPr>
              <a:t>ạo của tác phẩm.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015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3193" y="1568505"/>
            <a:ext cx="5425410" cy="3979585"/>
          </a:xfrm>
          <a:prstGeom prst="rect">
            <a:avLst/>
          </a:prstGeom>
        </p:spPr>
        <p:txBody>
          <a:bodyPr vert="horz" lIns="91440" tIns="45720" rIns="91440" bIns="45720" rtlCol="0" anchor="ctr">
            <a:noAutofit/>
          </a:bodyPr>
          <a:lstStyle/>
          <a:p>
            <a:pPr indent="-228600">
              <a:lnSpc>
                <a:spcPct val="160000"/>
              </a:lnSpc>
              <a:spcAft>
                <a:spcPts val="600"/>
              </a:spcAft>
              <a:buFont typeface="Arial" panose="020B0604020202020204" pitchFamily="34" charset="0"/>
              <a:buChar char="•"/>
            </a:pP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cs typeface="Times New Roman" panose="02020603050405020304" pitchFamily="18" charset="0"/>
            </a:endParaRPr>
          </a:p>
          <a:p>
            <a:pPr indent="-228600">
              <a:lnSpc>
                <a:spcPct val="160000"/>
              </a:lnSpc>
              <a:spcAft>
                <a:spcPts val="600"/>
              </a:spcAft>
              <a:buFont typeface="Arial" panose="020B0604020202020204" pitchFamily="34" charset="0"/>
              <a:buChar char="•"/>
            </a:pPr>
            <a:r>
              <a:rPr lang="en-US" sz="2800" b="1" i="1" dirty="0">
                <a:latin typeface="Times New Roman" panose="02020603050405020304" pitchFamily="18" charset="0"/>
                <a:cs typeface="Times New Roman" panose="02020603050405020304" pitchFamily="18" charset="0"/>
              </a:rPr>
              <a:t>a. </a:t>
            </a:r>
            <a:r>
              <a:rPr lang="en-US" sz="2800" b="1" i="1" dirty="0" err="1">
                <a:latin typeface="Times New Roman" panose="02020603050405020304" pitchFamily="18" charset="0"/>
                <a:cs typeface="Times New Roman" panose="02020603050405020304" pitchFamily="18" charset="0"/>
              </a:rPr>
              <a:t>Giới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thiệu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phẩm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khái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vấn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đề</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a:p>
            <a:pPr indent="-228600">
              <a:lnSpc>
                <a:spcPct val="160000"/>
              </a:lnSpc>
              <a:spcAft>
                <a:spcPts val="600"/>
              </a:spcAft>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      </a:t>
            </a:r>
          </a:p>
          <a:p>
            <a:pPr indent="-228600">
              <a:lnSpc>
                <a:spcPct val="16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Lân</a:t>
            </a:r>
            <a:endParaRPr lang="en-US" sz="2800" dirty="0">
              <a:latin typeface="Times New Roman" panose="02020603050405020304" pitchFamily="18" charset="0"/>
              <a:cs typeface="Times New Roman" panose="02020603050405020304" pitchFamily="18" charset="0"/>
            </a:endParaRPr>
          </a:p>
          <a:p>
            <a:pPr indent="-228600">
              <a:lnSpc>
                <a:spcPct val="16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nhặt</a:t>
            </a:r>
            <a:endParaRPr lang="en-US" sz="2800" dirty="0">
              <a:latin typeface="Times New Roman" panose="02020603050405020304" pitchFamily="18" charset="0"/>
              <a:cs typeface="Times New Roman" panose="02020603050405020304" pitchFamily="18" charset="0"/>
            </a:endParaRPr>
          </a:p>
          <a:p>
            <a:pPr indent="-228600">
              <a:lnSpc>
                <a:spcPct val="16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t>.</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89A770D-83C1-436F-96BF-2D89E870AB9F}"/>
              </a:ext>
            </a:extLst>
          </p:cNvPr>
          <p:cNvPicPr>
            <a:picLocks noChangeAspect="1"/>
          </p:cNvPicPr>
          <p:nvPr/>
        </p:nvPicPr>
        <p:blipFill rotWithShape="1">
          <a:blip r:embed="rId2"/>
          <a:srcRect l="16198" r="26033" b="-1"/>
          <a:stretch/>
        </p:blipFill>
        <p:spPr>
          <a:xfrm>
            <a:off x="5977788" y="799352"/>
            <a:ext cx="5425410" cy="5259296"/>
          </a:xfrm>
          <a:prstGeom prst="rect">
            <a:avLst/>
          </a:prstGeom>
        </p:spPr>
      </p:pic>
    </p:spTree>
    <p:extLst>
      <p:ext uri="{BB962C8B-B14F-4D97-AF65-F5344CB8AC3E}">
        <p14:creationId xmlns:p14="http://schemas.microsoft.com/office/powerpoint/2010/main" val="7810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5318" y="1058016"/>
            <a:ext cx="5785364" cy="4303464"/>
          </a:xfrm>
          <a:prstGeom prst="rect">
            <a:avLst/>
          </a:prstGeom>
        </p:spPr>
        <p:txBody>
          <a:bodyPr vert="horz" lIns="91440" tIns="45720" rIns="91440" bIns="45720" rtlCol="0">
            <a:noAutofit/>
          </a:bodyPr>
          <a:lstStyle/>
          <a:p>
            <a:pPr>
              <a:lnSpc>
                <a:spcPct val="90000"/>
              </a:lnSpc>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endParaRPr lang="en-US" sz="2800" dirty="0">
              <a:latin typeface="Times New Roman" panose="02020603050405020304" pitchFamily="18" charset="0"/>
              <a:cs typeface="Times New Roman" panose="02020603050405020304" pitchFamily="18" charset="0"/>
            </a:endParaRPr>
          </a:p>
          <a:p>
            <a:pPr>
              <a:lnSpc>
                <a:spcPct val="90000"/>
              </a:lnSpc>
              <a:spcAft>
                <a:spcPts val="600"/>
              </a:spcAft>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a:t>
            </a:r>
          </a:p>
          <a:p>
            <a:pPr>
              <a:lnSpc>
                <a:spcPct val="90000"/>
              </a:lnSpc>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 -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Bức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1945</a:t>
            </a:r>
          </a:p>
          <a:p>
            <a:pPr>
              <a:lnSpc>
                <a:spcPct val="90000"/>
              </a:lnSpc>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a:t>
            </a:r>
          </a:p>
          <a:p>
            <a:pPr>
              <a:lnSpc>
                <a:spcPct val="90000"/>
              </a:lnSpc>
              <a:spcAft>
                <a:spcPts val="600"/>
              </a:spcAft>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nhặt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endParaRPr lang="en-US" sz="2800" dirty="0">
              <a:latin typeface="Times New Roman" panose="02020603050405020304" pitchFamily="18" charset="0"/>
              <a:cs typeface="Times New Roman" panose="02020603050405020304" pitchFamily="18" charset="0"/>
            </a:endParaRPr>
          </a:p>
        </p:txBody>
      </p:sp>
      <p:pic>
        <p:nvPicPr>
          <p:cNvPr id="2" name="Picture 1" descr="Two people walking down a dirt road&#10;&#10;Description automatically generated with medium confidence">
            <a:extLst>
              <a:ext uri="{FF2B5EF4-FFF2-40B4-BE49-F238E27FC236}">
                <a16:creationId xmlns:a16="http://schemas.microsoft.com/office/drawing/2014/main" id="{24CC6F90-0C25-4E5C-9EFD-C29FC4909D57}"/>
              </a:ext>
            </a:extLst>
          </p:cNvPr>
          <p:cNvPicPr>
            <a:picLocks noChangeAspect="1"/>
          </p:cNvPicPr>
          <p:nvPr/>
        </p:nvPicPr>
        <p:blipFill rotWithShape="1">
          <a:blip r:embed="rId2"/>
          <a:srcRect l="25019" r="5541" b="1"/>
          <a:stretch/>
        </p:blipFill>
        <p:spPr>
          <a:xfrm>
            <a:off x="6096000" y="1825625"/>
            <a:ext cx="5785364" cy="3961243"/>
          </a:xfrm>
          <a:prstGeom prst="rect">
            <a:avLst/>
          </a:prstGeom>
        </p:spPr>
      </p:pic>
      <p:sp>
        <p:nvSpPr>
          <p:cNvPr id="7" name="TextBox 6">
            <a:extLst>
              <a:ext uri="{FF2B5EF4-FFF2-40B4-BE49-F238E27FC236}">
                <a16:creationId xmlns:a16="http://schemas.microsoft.com/office/drawing/2014/main" id="{CD64C089-0133-4E3A-AAB3-1D9FCAE8649A}"/>
              </a:ext>
            </a:extLst>
          </p:cNvPr>
          <p:cNvSpPr txBox="1"/>
          <p:nvPr/>
        </p:nvSpPr>
        <p:spPr>
          <a:xfrm>
            <a:off x="427234" y="113142"/>
            <a:ext cx="6097712" cy="944874"/>
          </a:xfrm>
          <a:prstGeom prst="rect">
            <a:avLst/>
          </a:prstGeom>
          <a:noFill/>
        </p:spPr>
        <p:txBody>
          <a:bodyPr wrap="square">
            <a:spAutoFit/>
          </a:bodyPr>
          <a:lstStyle/>
          <a:p>
            <a:pPr>
              <a:lnSpc>
                <a:spcPct val="90000"/>
              </a:lnSpc>
              <a:spcAft>
                <a:spcPts val="600"/>
              </a:spcAft>
            </a:pPr>
            <a:r>
              <a:rPr lang="en-US" sz="2800" b="1" i="1" dirty="0">
                <a:latin typeface="Times New Roman" panose="02020603050405020304" pitchFamily="18" charset="0"/>
                <a:cs typeface="Times New Roman" panose="02020603050405020304" pitchFamily="18" charset="0"/>
              </a:rPr>
              <a:t>b.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đoạn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lnSpc>
                <a:spcPct val="90000"/>
              </a:lnSpc>
              <a:spcAft>
                <a:spcPts val="600"/>
              </a:spcAft>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đoạn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48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Phân tích giá trị nhân đạo của truyện Vợ nhặt của Kim Lân">
            <a:extLst>
              <a:ext uri="{FF2B5EF4-FFF2-40B4-BE49-F238E27FC236}">
                <a16:creationId xmlns:a16="http://schemas.microsoft.com/office/drawing/2014/main" id="{C3E87408-A98A-4A43-A09F-F7AA1C0DDF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39" r="1656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635393" y="112526"/>
            <a:ext cx="5638800" cy="6379589"/>
          </a:xfrm>
          <a:prstGeom prst="rect">
            <a:avLst/>
          </a:prstGeom>
        </p:spPr>
        <p:txBody>
          <a:bodyPr vert="horz" lIns="91440" tIns="45720" rIns="91440" bIns="45720" rtlCol="0">
            <a:normAutofit fontScale="92500"/>
          </a:bodyPr>
          <a:lstStyle/>
          <a:p>
            <a:pPr>
              <a:lnSpc>
                <a:spcPct val="120000"/>
              </a:lnSpc>
              <a:spcAft>
                <a:spcPts val="600"/>
              </a:spcAft>
            </a:pPr>
            <a:r>
              <a:rPr lang="en-US" sz="3000" b="1" i="1" dirty="0"/>
              <a:t>b</a:t>
            </a:r>
            <a:r>
              <a:rPr lang="en-US" sz="30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hai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đoạn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indent="-228600">
              <a:lnSpc>
                <a:spcPct val="120000"/>
              </a:lnSpc>
              <a:spcAft>
                <a:spcPts val="600"/>
              </a:spcAft>
              <a:buFont typeface="Arial" panose="020B0604020202020204" pitchFamily="34" charset="0"/>
              <a:buChar char="•"/>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cảm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đoạn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i="1" dirty="0">
                <a:latin typeface="Times New Roman" panose="02020603050405020304" pitchFamily="18" charset="0"/>
                <a:cs typeface="Times New Roman" panose="02020603050405020304" pitchFamily="18" charset="0"/>
              </a:rPr>
              <a:t> 1:</a:t>
            </a:r>
            <a:endParaRPr lang="en-US" sz="2800" dirty="0">
              <a:latin typeface="Times New Roman" panose="02020603050405020304" pitchFamily="18" charset="0"/>
              <a:cs typeface="Times New Roman" panose="02020603050405020304" pitchFamily="18" charset="0"/>
            </a:endParaRPr>
          </a:p>
          <a:p>
            <a:pPr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phởn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r>
              <a:rPr lang="en-US" sz="2800" dirty="0">
                <a:latin typeface="Times New Roman" panose="02020603050405020304" pitchFamily="18" charset="0"/>
                <a:cs typeface="Times New Roman" panose="02020603050405020304" pitchFamily="18" charset="0"/>
              </a:rPr>
              <a:t>. </a:t>
            </a:r>
          </a:p>
          <a:p>
            <a:pPr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Khuôn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Phởn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phơ</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endParaRPr lang="en-US" sz="2800" dirty="0">
              <a:latin typeface="Times New Roman" panose="02020603050405020304" pitchFamily="18" charset="0"/>
              <a:cs typeface="Times New Roman" panose="02020603050405020304" pitchFamily="18" charset="0"/>
            </a:endParaRPr>
          </a:p>
          <a:p>
            <a:pPr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tỉm</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đắc</a:t>
            </a:r>
            <a:r>
              <a:rPr lang="en-US" sz="2800" dirty="0">
                <a:latin typeface="Times New Roman" panose="02020603050405020304" pitchFamily="18" charset="0"/>
                <a:cs typeface="Times New Roman" panose="02020603050405020304" pitchFamily="18" charset="0"/>
              </a:rPr>
              <a:t> ý</a:t>
            </a:r>
          </a:p>
          <a:p>
            <a:pPr indent="-228600">
              <a:lnSpc>
                <a:spcPct val="120000"/>
              </a:lnSpc>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lánh</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vọng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4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B0BD37-87F5-4DDB-B767-20FA06048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7634" y="321733"/>
            <a:ext cx="4129237" cy="606001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9B4A8AF-C9C1-4730-8276-BF7A4473E7BF}"/>
              </a:ext>
            </a:extLst>
          </p:cNvPr>
          <p:cNvPicPr>
            <a:picLocks noChangeAspect="1"/>
          </p:cNvPicPr>
          <p:nvPr/>
        </p:nvPicPr>
        <p:blipFill>
          <a:blip r:embed="rId2"/>
          <a:stretch>
            <a:fillRect/>
          </a:stretch>
        </p:blipFill>
        <p:spPr>
          <a:xfrm>
            <a:off x="485500" y="734338"/>
            <a:ext cx="3483526" cy="5234806"/>
          </a:xfrm>
          <a:prstGeom prst="rect">
            <a:avLst/>
          </a:prstGeom>
        </p:spPr>
      </p:pic>
      <p:sp>
        <p:nvSpPr>
          <p:cNvPr id="13" name="Rectangle 12">
            <a:extLst>
              <a:ext uri="{FF2B5EF4-FFF2-40B4-BE49-F238E27FC236}">
                <a16:creationId xmlns:a16="http://schemas.microsoft.com/office/drawing/2014/main" id="{ADFE5C4E-0B5D-4AB5-9877-3993F84A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11469" y="321733"/>
            <a:ext cx="3375479"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A509338-7FDA-4B77-860A-DEC5894987F5}"/>
              </a:ext>
            </a:extLst>
          </p:cNvPr>
          <p:cNvPicPr>
            <a:picLocks noChangeAspect="1"/>
          </p:cNvPicPr>
          <p:nvPr/>
        </p:nvPicPr>
        <p:blipFill>
          <a:blip r:embed="rId3"/>
          <a:stretch>
            <a:fillRect/>
          </a:stretch>
        </p:blipFill>
        <p:spPr>
          <a:xfrm>
            <a:off x="5172745" y="628649"/>
            <a:ext cx="2639484" cy="2639484"/>
          </a:xfrm>
          <a:prstGeom prst="rect">
            <a:avLst/>
          </a:prstGeom>
        </p:spPr>
      </p:pic>
      <p:sp>
        <p:nvSpPr>
          <p:cNvPr id="15" name="Rectangle 14">
            <a:extLst>
              <a:ext uri="{FF2B5EF4-FFF2-40B4-BE49-F238E27FC236}">
                <a16:creationId xmlns:a16="http://schemas.microsoft.com/office/drawing/2014/main" id="{06048CCE-094B-4948-B61B-DE627F176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8508682" y="321733"/>
            <a:ext cx="3375478" cy="3259667"/>
          </a:xfrm>
          <a:prstGeom prst="rect">
            <a:avLst/>
          </a:prstGeom>
          <a:solidFill>
            <a:srgbClr val="FFFFFF"/>
          </a:solidFill>
          <a:ln w="127000" cap="sq" cmpd="thinThick">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8F74C26-83E3-4E90-8F1A-D8F65FE830CF}"/>
              </a:ext>
            </a:extLst>
          </p:cNvPr>
          <p:cNvPicPr>
            <a:picLocks noChangeAspect="1"/>
          </p:cNvPicPr>
          <p:nvPr/>
        </p:nvPicPr>
        <p:blipFill>
          <a:blip r:embed="rId4"/>
          <a:stretch>
            <a:fillRect/>
          </a:stretch>
        </p:blipFill>
        <p:spPr>
          <a:xfrm>
            <a:off x="9337155" y="628649"/>
            <a:ext cx="1761855" cy="2639484"/>
          </a:xfrm>
          <a:prstGeom prst="rect">
            <a:avLst/>
          </a:prstGeom>
        </p:spPr>
      </p:pic>
      <p:cxnSp>
        <p:nvCxnSpPr>
          <p:cNvPr id="17" name="Straight Connector 16">
            <a:extLst>
              <a:ext uri="{FF2B5EF4-FFF2-40B4-BE49-F238E27FC236}">
                <a16:creationId xmlns:a16="http://schemas.microsoft.com/office/drawing/2014/main" id="{5BB48934-4796-4249-B64C-EE2375977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Rectangle 4">
            <a:extLst>
              <a:ext uri="{FF2B5EF4-FFF2-40B4-BE49-F238E27FC236}">
                <a16:creationId xmlns:a16="http://schemas.microsoft.com/office/drawing/2014/main" id="{0E418434-A318-439A-8F8C-07E1B4B5E7E9}"/>
              </a:ext>
            </a:extLst>
          </p:cNvPr>
          <p:cNvSpPr txBox="1">
            <a:spLocks noChangeArrowheads="1"/>
          </p:cNvSpPr>
          <p:nvPr/>
        </p:nvSpPr>
        <p:spPr bwMode="black">
          <a:xfrm>
            <a:off x="4549910" y="4067175"/>
            <a:ext cx="7334250" cy="2162176"/>
          </a:xfrm>
          <a:prstGeom prst="rect">
            <a:avLst/>
          </a:prstGeom>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8575" cmpd="sng">
                <a:solidFill>
                  <a:schemeClr val="bg1"/>
                </a:solidFill>
                <a:miter lim="800000"/>
                <a:headEnd/>
                <a:tailEnd/>
              </a14:hiddenLine>
            </a:ext>
            <a:ext uri="{AF507438-7753-43E0-B8FC-AC1667EBCBE1}">
              <a14:hiddenEffects xmlns:a14="http://schemas.microsoft.com/office/drawing/2010/main">
                <a:effectLst>
                  <a:outerShdw dist="17961" dir="2700000" algn="ctr" rotWithShape="0">
                    <a:srgbClr val="FFFFFF">
                      <a:alpha val="20000"/>
                    </a:srgbClr>
                  </a:outerShdw>
                </a:effectLst>
              </a14:hiddenEffects>
            </a:ext>
          </a:ex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400" b="1" dirty="0">
                <a:latin typeface="Times New Roman" panose="02020603050405020304" pitchFamily="18" charset="0"/>
                <a:cs typeface="Times New Roman" panose="02020603050405020304" pitchFamily="18" charset="0"/>
              </a:rPr>
              <a:t>NGHỊ LUẬN VỀ MỘT TÁC PHẨM, MỘT ĐOẠN TRÍCH </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VĂN XUÔI</a:t>
            </a:r>
          </a:p>
        </p:txBody>
      </p:sp>
    </p:spTree>
    <p:extLst>
      <p:ext uri="{BB962C8B-B14F-4D97-AF65-F5344CB8AC3E}">
        <p14:creationId xmlns:p14="http://schemas.microsoft.com/office/powerpoint/2010/main" val="12624000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hân tích giá trị nhân đạo của truyện Vợ nhặt của Kim Lân">
            <a:extLst>
              <a:ext uri="{FF2B5EF4-FFF2-40B4-BE49-F238E27FC236}">
                <a16:creationId xmlns:a16="http://schemas.microsoft.com/office/drawing/2014/main" id="{C87CFDA0-8475-4067-BE56-D0BC0CF1D34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99" b="12699"/>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6CBA691-4A72-4CF5-A6A0-5932B260E2A1}"/>
              </a:ext>
            </a:extLst>
          </p:cNvPr>
          <p:cNvSpPr txBox="1"/>
          <p:nvPr/>
        </p:nvSpPr>
        <p:spPr>
          <a:xfrm>
            <a:off x="205418" y="4924198"/>
            <a:ext cx="11544216" cy="1815882"/>
          </a:xfrm>
          <a:prstGeom prst="rect">
            <a:avLst/>
          </a:prstGeom>
          <a:noFill/>
        </p:spPr>
        <p:txBody>
          <a:bodyPr wrap="square">
            <a:spAutoFit/>
          </a:bodyPr>
          <a:lstStyle/>
          <a:p>
            <a:pPr marL="0" marR="0">
              <a:spcBef>
                <a:spcPts val="0"/>
              </a:spcBef>
              <a:spcAft>
                <a:spcPts val="0"/>
              </a:spcAft>
            </a:pPr>
            <a:r>
              <a:rPr lang="en-US" sz="2800" dirty="0">
                <a:solidFill>
                  <a:srgbClr val="000000"/>
                </a:solidFill>
                <a:effectLst/>
                <a:latin typeface="Times New Roman" panose="02020603050405020304" pitchFamily="18" charset="0"/>
                <a:ea typeface="Times New Roman" panose="02020603050405020304" pitchFamily="18" charset="0"/>
              </a:rPr>
              <a:t>=&gt; Ở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tập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khát</a:t>
            </a:r>
            <a:r>
              <a:rPr lang="en-US" sz="2800" dirty="0">
                <a:solidFill>
                  <a:srgbClr val="000000"/>
                </a:solidFill>
                <a:effectLst/>
                <a:latin typeface="Times New Roman" panose="02020603050405020304" pitchFamily="18" charset="0"/>
                <a:ea typeface="Times New Roman" panose="02020603050405020304" pitchFamily="18" charset="0"/>
              </a:rPr>
              <a:t> khao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nghèo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Tràng</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nhặt</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1945 </a:t>
            </a:r>
            <a:r>
              <a:rPr lang="en-US" sz="2800" dirty="0" err="1">
                <a:solidFill>
                  <a:srgbClr val="000000"/>
                </a:solidFill>
                <a:effectLst/>
                <a:latin typeface="Times New Roman" panose="02020603050405020304" pitchFamily="18" charset="0"/>
                <a:ea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ca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phúc</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chẳng</a:t>
            </a:r>
            <a:r>
              <a:rPr lang="en-US" sz="2800" dirty="0">
                <a:solidFill>
                  <a:srgbClr val="000000"/>
                </a:solidFill>
                <a:effectLst/>
                <a:latin typeface="Times New Roman" panose="02020603050405020304" pitchFamily="18" charset="0"/>
                <a:ea typeface="Times New Roman" panose="02020603050405020304" pitchFamily="18" charset="0"/>
              </a:rPr>
              <a:t> bao </a:t>
            </a:r>
            <a:r>
              <a:rPr lang="en-US" sz="2800" dirty="0" err="1">
                <a:solidFill>
                  <a:srgbClr val="000000"/>
                </a:solidFill>
                <a:effectLst/>
                <a:latin typeface="Times New Roman" panose="02020603050405020304" pitchFamily="18" charset="0"/>
                <a:ea typeface="Times New Roman" panose="02020603050405020304" pitchFamily="18" charset="0"/>
              </a:rPr>
              <a:t>giờ</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đèo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bòng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9343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3322" y="1700295"/>
            <a:ext cx="4820178" cy="4303464"/>
          </a:xfrm>
          <a:prstGeom prst="rect">
            <a:avLst/>
          </a:prstGeom>
        </p:spPr>
        <p:txBody>
          <a:bodyPr vert="horz" lIns="91440" tIns="45720" rIns="91440" bIns="45720" rtlCol="0">
            <a:noAutofit/>
          </a:bodyPr>
          <a:lstStyle/>
          <a:p>
            <a:pPr>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a:t>
            </a:r>
          </a:p>
          <a:p>
            <a:pPr>
              <a:spcAft>
                <a:spcPts val="600"/>
              </a:spcAft>
            </a:pP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a:p>
            <a:pPr indent="-228600">
              <a:spcAft>
                <a:spcPts val="600"/>
              </a:spcAf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pic>
        <p:nvPicPr>
          <p:cNvPr id="2" name="Picture 1" descr="A group of people&#10;&#10;Description automatically generated with low confidence">
            <a:extLst>
              <a:ext uri="{FF2B5EF4-FFF2-40B4-BE49-F238E27FC236}">
                <a16:creationId xmlns:a16="http://schemas.microsoft.com/office/drawing/2014/main" id="{8E0ABFE7-FFB1-4B72-B02F-1A74E6B8CA69}"/>
              </a:ext>
            </a:extLst>
          </p:cNvPr>
          <p:cNvPicPr>
            <a:picLocks noChangeAspect="1"/>
          </p:cNvPicPr>
          <p:nvPr/>
        </p:nvPicPr>
        <p:blipFill rotWithShape="1">
          <a:blip r:embed="rId2"/>
          <a:srcRect l="19238" r="-1" b="-1"/>
          <a:stretch/>
        </p:blipFill>
        <p:spPr>
          <a:xfrm>
            <a:off x="5183500" y="1904282"/>
            <a:ext cx="6170299" cy="4224808"/>
          </a:xfrm>
          <a:prstGeom prst="rect">
            <a:avLst/>
          </a:prstGeom>
        </p:spPr>
      </p:pic>
      <p:sp>
        <p:nvSpPr>
          <p:cNvPr id="7" name="TextBox 6">
            <a:extLst>
              <a:ext uri="{FF2B5EF4-FFF2-40B4-BE49-F238E27FC236}">
                <a16:creationId xmlns:a16="http://schemas.microsoft.com/office/drawing/2014/main" id="{F6437BBB-D5AA-4678-B167-88770F253CD4}"/>
              </a:ext>
            </a:extLst>
          </p:cNvPr>
          <p:cNvSpPr txBox="1"/>
          <p:nvPr/>
        </p:nvSpPr>
        <p:spPr>
          <a:xfrm>
            <a:off x="363322" y="183811"/>
            <a:ext cx="11369766" cy="1461939"/>
          </a:xfrm>
          <a:prstGeom prst="rect">
            <a:avLst/>
          </a:prstGeom>
          <a:noFill/>
        </p:spPr>
        <p:txBody>
          <a:bodyPr wrap="square">
            <a:spAutoFit/>
          </a:bodyPr>
          <a:lstStyle/>
          <a:p>
            <a:pPr marR="0" lvl="0" algn="l" defTabSz="914400" rtl="0" eaLnBrk="1" fontAlgn="auto" latinLnBrk="0" hangingPunct="1">
              <a:spcBef>
                <a:spcPts val="0"/>
              </a:spcBef>
              <a:spcAft>
                <a:spcPts val="600"/>
              </a:spcAft>
              <a:buClrTx/>
              <a:buSzTx/>
              <a:tabLst/>
              <a:defRPr/>
            </a:pP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Phân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tích</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R="0" lvl="0" algn="l" defTabSz="914400" rtl="0" eaLnBrk="1" fontAlgn="auto" latinLnBrk="0" hangingPunct="1">
              <a:spcBef>
                <a:spcPts val="0"/>
              </a:spcBef>
              <a:spcAft>
                <a:spcPts val="600"/>
              </a:spcAft>
              <a:buClrTx/>
              <a:buSzTx/>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phẩm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buổi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hôm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vợ</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3758" y="531241"/>
            <a:ext cx="11404484" cy="4832092"/>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Phân tích, cảm nhận đoạn văn 2:</a:t>
            </a:r>
            <a:endParaRPr lang="en-US" sz="2800" dirty="0">
              <a:latin typeface="Times New Roman" panose="02020603050405020304" pitchFamily="18" charset="0"/>
              <a:cs typeface="Times New Roman" panose="02020603050405020304" pitchFamily="18" charset="0"/>
            </a:endParaRPr>
          </a:p>
          <a:p>
            <a:r>
              <a:rPr lang="x-none" sz="2800" dirty="0">
                <a:latin typeface="Times New Roman" panose="02020603050405020304" pitchFamily="18" charset="0"/>
                <a:cs typeface="Times New Roman" panose="02020603050405020304" pitchFamily="18" charset="0"/>
              </a:rPr>
              <a:t>+ Hắn thấy thương yêu, gắn bó bó với cái nhà của hắn lạ lùng.</a:t>
            </a:r>
            <a:endParaRPr lang="en-US" sz="2800" dirty="0">
              <a:latin typeface="Times New Roman" panose="02020603050405020304" pitchFamily="18" charset="0"/>
              <a:cs typeface="Times New Roman" panose="02020603050405020304" pitchFamily="18" charset="0"/>
            </a:endParaRPr>
          </a:p>
          <a:p>
            <a:r>
              <a:rPr lang="x-none" sz="2800" dirty="0">
                <a:latin typeface="Times New Roman" panose="02020603050405020304" pitchFamily="18" charset="0"/>
                <a:cs typeface="Times New Roman" panose="02020603050405020304" pitchFamily="18" charset="0"/>
              </a:rPr>
              <a:t>+ Hắn sẽ cùng vợ sinh con, đẻ cái ở </a:t>
            </a:r>
            <a:r>
              <a:rPr lang="vi-VN" sz="2800" dirty="0">
                <a:latin typeface="Times New Roman" panose="02020603050405020304" pitchFamily="18" charset="0"/>
                <a:cs typeface="Times New Roman" panose="02020603050405020304" pitchFamily="18" charset="0"/>
              </a:rPr>
              <a:t>đấy</a:t>
            </a:r>
            <a:r>
              <a:rPr lang="x-none"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x-none"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nguồn vui sướng, phấn chấn đột ngột tràn ngập trong lòng.</a:t>
            </a:r>
            <a:endParaRPr lang="en-US" sz="2800" dirty="0">
              <a:latin typeface="Times New Roman" panose="02020603050405020304" pitchFamily="18" charset="0"/>
              <a:cs typeface="Times New Roman" panose="02020603050405020304" pitchFamily="18" charset="0"/>
            </a:endParaRPr>
          </a:p>
          <a:p>
            <a:r>
              <a:rPr lang="x-none" sz="2800" dirty="0">
                <a:latin typeface="Times New Roman" panose="02020603050405020304" pitchFamily="18" charset="0"/>
                <a:cs typeface="Times New Roman" panose="02020603050405020304" pitchFamily="18" charset="0"/>
              </a:rPr>
              <a:t>+ Bây giờ hắn mới thấy hắn nên người, há thấy hắn có bổn phận phải lo lắng cho vợ con sau này.</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=-&gt;  </a:t>
            </a:r>
            <a:r>
              <a:rPr lang="vi-VN" sz="2800" dirty="0">
                <a:latin typeface="Times New Roman" panose="02020603050405020304" pitchFamily="18" charset="0"/>
                <a:cs typeface="Times New Roman" panose="02020603050405020304" pitchFamily="18" charset="0"/>
              </a:rPr>
              <a:t>Tràng có niềm tin, niềm lạc quan, niềm khao khát mãnh liệt về hạnh phúc tổ ấm gia đình và tình thương giữa những con người nghèo khổ đùm bọc nhau để vượt lên tất cả, bất chấp cả cái đói và cái chết. </a:t>
            </a: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72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0692" y="513707"/>
            <a:ext cx="11168009"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Giá trị hiện thực và nhân đạo của tác phẩm</a:t>
            </a:r>
            <a:endParaRPr lang="en-US" sz="2800" dirty="0">
              <a:latin typeface="Times New Roman" panose="02020603050405020304" pitchFamily="18" charset="0"/>
              <a:cs typeface="Times New Roman" panose="02020603050405020304" pitchFamily="18" charset="0"/>
            </a:endParaRPr>
          </a:p>
          <a:p>
            <a:pPr marL="457200" indent="-457200">
              <a:buFontTx/>
              <a:buChar char="-"/>
            </a:pPr>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1945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Lân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Thạch</a:t>
            </a:r>
            <a:r>
              <a:rPr lang="en-US" sz="2800" dirty="0">
                <a:latin typeface="Times New Roman" panose="02020603050405020304" pitchFamily="18" charset="0"/>
                <a:cs typeface="Times New Roman" panose="02020603050405020304" pitchFamily="18" charset="0"/>
              </a:rPr>
              <a:t> Lam, Nam Cao...</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58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402" y="0"/>
            <a:ext cx="11168009" cy="4401205"/>
          </a:xfrm>
          <a:prstGeom prst="rect">
            <a:avLst/>
          </a:prstGeom>
          <a:noFill/>
        </p:spPr>
        <p:txBody>
          <a:bodyPr wrap="square" rtlCol="0">
            <a:spAutoFit/>
          </a:bodyPr>
          <a:lstStyle/>
          <a:p>
            <a:r>
              <a:rPr lang="vi-VN" sz="2800" b="1"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Giá trị hiện thực và nhân đạo của tác phẩm</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a:t>
            </a:r>
            <a:r>
              <a:rPr lang="vi-VN" sz="2800" i="1" dirty="0">
                <a:latin typeface="Times New Roman" panose="02020603050405020304" pitchFamily="18" charset="0"/>
                <a:cs typeface="Times New Roman" panose="02020603050405020304" pitchFamily="18" charset="0"/>
              </a:rPr>
              <a:t>Vợ nhặt</a:t>
            </a:r>
            <a:r>
              <a:rPr lang="vi-VN" sz="2800" dirty="0">
                <a:latin typeface="Times New Roman" panose="02020603050405020304" pitchFamily="18" charset="0"/>
                <a:cs typeface="Times New Roman" panose="02020603050405020304" pitchFamily="18" charset="0"/>
              </a:rPr>
              <a:t> là thành công xuất sắc của nền văn học cách mạng. Với truyện ngắn này, Kim Lân bày tỏ thiện cảm sâu sắc với những người nghèo khổ, nhưng giàu lòng nhân ái. ông luôn khẳng định cái đói khát, chết chóc không thể giết chết niềm tin vào cuộc sống. Năm tháng qua đi, còn mãi với thời gian là chất nhân văn cao cả của một nghệ sĩ nhân đạo.</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Kim Lân vừa thành công trong việc khám phá nội dung, vừa thành công trong việc xây dựng một hình tượng nghệ thuật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bộc lộ tài năng đặc biệt trong việc xây dựng chân dung, tâm lí nhân vật bằng bút pháp miêu tả, phân tích tâm lí chân thực, tinh tế</a:t>
            </a:r>
            <a:endParaRPr lang="en-US"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77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a:spLocks noGrp="1" noChangeArrowheads="1"/>
          </p:cNvSpPr>
          <p:nvPr>
            <p:ph type="ftr" sz="quarter" idx="3"/>
          </p:nvPr>
        </p:nvSpPr>
        <p:spPr bwMode="auto">
          <a:xfrm>
            <a:off x="5567364" y="6335713"/>
            <a:ext cx="3490912"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b="1"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Symbol" panose="05050102010706020507" pitchFamily="18" charset="2"/>
                <a:ea typeface="+mn-ea"/>
                <a:cs typeface="+mn-cs"/>
              </a:defRPr>
            </a:lvl2pPr>
            <a:lvl3pPr marL="914400" algn="l" rtl="0" fontAlgn="base">
              <a:spcBef>
                <a:spcPct val="0"/>
              </a:spcBef>
              <a:spcAft>
                <a:spcPct val="0"/>
              </a:spcAft>
              <a:defRPr kern="1200">
                <a:solidFill>
                  <a:schemeClr val="tx1"/>
                </a:solidFill>
                <a:latin typeface="Symbol" panose="05050102010706020507" pitchFamily="18" charset="2"/>
                <a:ea typeface="+mn-ea"/>
                <a:cs typeface="+mn-cs"/>
              </a:defRPr>
            </a:lvl3pPr>
            <a:lvl4pPr marL="1371600" algn="l" rtl="0" fontAlgn="base">
              <a:spcBef>
                <a:spcPct val="0"/>
              </a:spcBef>
              <a:spcAft>
                <a:spcPct val="0"/>
              </a:spcAft>
              <a:defRPr kern="1200">
                <a:solidFill>
                  <a:schemeClr val="tx1"/>
                </a:solidFill>
                <a:latin typeface="Symbol" panose="05050102010706020507" pitchFamily="18" charset="2"/>
                <a:ea typeface="+mn-ea"/>
                <a:cs typeface="+mn-cs"/>
              </a:defRPr>
            </a:lvl4pPr>
            <a:lvl5pPr marL="1828800" algn="l" rtl="0" fontAlgn="base">
              <a:spcBef>
                <a:spcPct val="0"/>
              </a:spcBef>
              <a:spcAft>
                <a:spcPct val="0"/>
              </a:spcAft>
              <a:defRPr kern="1200">
                <a:solidFill>
                  <a:schemeClr val="tx1"/>
                </a:solidFill>
                <a:latin typeface="Symbol" panose="05050102010706020507" pitchFamily="18" charset="2"/>
                <a:ea typeface="+mn-ea"/>
                <a:cs typeface="+mn-cs"/>
              </a:defRPr>
            </a:lvl5pPr>
            <a:lvl6pPr marL="2286000" algn="l" defTabSz="914400" rtl="0" eaLnBrk="1" latinLnBrk="0" hangingPunct="1">
              <a:defRPr kern="1200">
                <a:solidFill>
                  <a:schemeClr val="tx1"/>
                </a:solidFill>
                <a:latin typeface="Symbol" panose="05050102010706020507" pitchFamily="18" charset="2"/>
                <a:ea typeface="+mn-ea"/>
                <a:cs typeface="+mn-cs"/>
              </a:defRPr>
            </a:lvl6pPr>
            <a:lvl7pPr marL="2743200" algn="l" defTabSz="914400" rtl="0" eaLnBrk="1" latinLnBrk="0" hangingPunct="1">
              <a:defRPr kern="1200">
                <a:solidFill>
                  <a:schemeClr val="tx1"/>
                </a:solidFill>
                <a:latin typeface="Symbol" panose="05050102010706020507" pitchFamily="18" charset="2"/>
                <a:ea typeface="+mn-ea"/>
                <a:cs typeface="+mn-cs"/>
              </a:defRPr>
            </a:lvl7pPr>
            <a:lvl8pPr marL="3200400" algn="l" defTabSz="914400" rtl="0" eaLnBrk="1" latinLnBrk="0" hangingPunct="1">
              <a:defRPr kern="1200">
                <a:solidFill>
                  <a:schemeClr val="tx1"/>
                </a:solidFill>
                <a:latin typeface="Symbol" panose="05050102010706020507" pitchFamily="18" charset="2"/>
                <a:ea typeface="+mn-ea"/>
                <a:cs typeface="+mn-cs"/>
              </a:defRPr>
            </a:lvl8pPr>
            <a:lvl9pPr marL="3657600" algn="l" defTabSz="914400" rtl="0" eaLnBrk="1" latinLnBrk="0" hangingPunct="1">
              <a:defRPr kern="1200">
                <a:solidFill>
                  <a:schemeClr val="tx1"/>
                </a:solidFill>
                <a:latin typeface="Symbol" panose="05050102010706020507" pitchFamily="18" charset="2"/>
                <a:ea typeface="+mn-ea"/>
                <a:cs typeface="+mn-cs"/>
              </a:defRPr>
            </a:lvl9pPr>
          </a:lstStyle>
          <a:p>
            <a:r>
              <a:rPr lang="en-US" altLang="en-US"/>
              <a:t>www.themegallery.com</a:t>
            </a:r>
          </a:p>
        </p:txBody>
      </p:sp>
      <p:sp>
        <p:nvSpPr>
          <p:cNvPr id="26186" name="Rectangle 586"/>
          <p:cNvSpPr>
            <a:spLocks noGrp="1" noChangeArrowheads="1"/>
          </p:cNvSpPr>
          <p:nvPr>
            <p:ph type="ctrTitle"/>
          </p:nvPr>
        </p:nvSpPr>
        <p:spPr bwMode="gray">
          <a:xfrm>
            <a:off x="2770191" y="2114553"/>
            <a:ext cx="6567487" cy="1863725"/>
          </a:xfrm>
          <a:noFill/>
          <a:ln/>
          <a:effectLst>
            <a:outerShdw dist="35921" dir="2700000" algn="ctr" rotWithShape="0">
              <a:schemeClr val="tx2">
                <a:alpha val="20000"/>
              </a:schemeClr>
            </a:outerShdw>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8575" cmpd="sng">
                <a:solidFill>
                  <a:schemeClr val="bg1"/>
                </a:solidFill>
                <a:miter lim="800000"/>
                <a:headEnd/>
                <a:tailEnd/>
              </a14:hiddenLine>
            </a:ext>
          </a:extLst>
        </p:spPr>
        <p:txBody>
          <a:bodyPr/>
          <a:lstStyle/>
          <a:p>
            <a:r>
              <a:rPr lang="en-US" altLang="en-US" sz="7200">
                <a:solidFill>
                  <a:schemeClr val="bg1"/>
                </a:solidFill>
              </a:rPr>
              <a:t>Thank You!</a:t>
            </a:r>
          </a:p>
        </p:txBody>
      </p:sp>
      <p:sp>
        <p:nvSpPr>
          <p:cNvPr id="26192" name="Text Box 592"/>
          <p:cNvSpPr txBox="1">
            <a:spLocks noChangeArrowheads="1"/>
          </p:cNvSpPr>
          <p:nvPr/>
        </p:nvSpPr>
        <p:spPr bwMode="black">
          <a:xfrm>
            <a:off x="3598863" y="3640138"/>
            <a:ext cx="4927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spcBef>
                <a:spcPct val="50000"/>
              </a:spcBef>
            </a:pPr>
            <a:r>
              <a:rPr lang="en-US" altLang="en-US" sz="1600">
                <a:latin typeface="Verdana" panose="020B0604030504040204" pitchFamily="34" charset="0"/>
              </a:rPr>
              <a:t>www.themegallery.com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6186"/>
                                        </p:tgtEl>
                                        <p:attrNameLst>
                                          <p:attrName>style.visibility</p:attrName>
                                        </p:attrNameLst>
                                      </p:cBhvr>
                                      <p:to>
                                        <p:strVal val="visible"/>
                                      </p:to>
                                    </p:set>
                                    <p:anim calcmode="lin" valueType="num">
                                      <p:cBhvr>
                                        <p:cTn id="7" dur="500" fill="hold"/>
                                        <p:tgtEl>
                                          <p:spTgt spid="26186"/>
                                        </p:tgtEl>
                                        <p:attrNameLst>
                                          <p:attrName>ppt_w</p:attrName>
                                        </p:attrNameLst>
                                      </p:cBhvr>
                                      <p:tavLst>
                                        <p:tav tm="0">
                                          <p:val>
                                            <p:fltVal val="0"/>
                                          </p:val>
                                        </p:tav>
                                        <p:tav tm="100000">
                                          <p:val>
                                            <p:strVal val="#ppt_w"/>
                                          </p:val>
                                        </p:tav>
                                      </p:tavLst>
                                    </p:anim>
                                    <p:anim calcmode="lin" valueType="num">
                                      <p:cBhvr>
                                        <p:cTn id="8" dur="500" fill="hold"/>
                                        <p:tgtEl>
                                          <p:spTgt spid="26186"/>
                                        </p:tgtEl>
                                        <p:attrNameLst>
                                          <p:attrName>ppt_h</p:attrName>
                                        </p:attrNameLst>
                                      </p:cBhvr>
                                      <p:tavLst>
                                        <p:tav tm="0">
                                          <p:val>
                                            <p:fltVal val="0"/>
                                          </p:val>
                                        </p:tav>
                                        <p:tav tm="100000">
                                          <p:val>
                                            <p:strVal val="#ppt_h"/>
                                          </p:val>
                                        </p:tav>
                                      </p:tavLst>
                                    </p:anim>
                                    <p:animEffect transition="in" filter="fade">
                                      <p:cBhvr>
                                        <p:cTn id="9" dur="500"/>
                                        <p:tgtEl>
                                          <p:spTgt spid="2618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192"/>
                                        </p:tgtEl>
                                        <p:attrNameLst>
                                          <p:attrName>style.visibility</p:attrName>
                                        </p:attrNameLst>
                                      </p:cBhvr>
                                      <p:to>
                                        <p:strVal val="visible"/>
                                      </p:to>
                                    </p:set>
                                    <p:animEffect transition="in" filter="fade">
                                      <p:cBhvr>
                                        <p:cTn id="13" dur="2000"/>
                                        <p:tgtEl>
                                          <p:spTgt spid="26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86" grpId="0"/>
      <p:bldP spid="261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994" y="1089898"/>
            <a:ext cx="11817849" cy="4678204"/>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Đề</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Hoan</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cs typeface="Times New Roman" panose="02020603050405020304" pitchFamily="18" charset="0"/>
              </a:rPr>
              <a:t>những phương diện đặc sắc và tiêu biểu: </a:t>
            </a:r>
            <a:endParaRPr lang="en-US" sz="2800" dirty="0">
              <a:latin typeface="Times New Roman" panose="02020603050405020304" pitchFamily="18" charset="0"/>
              <a:cs typeface="Times New Roman" panose="02020603050405020304" pitchFamily="18" charset="0"/>
            </a:endParaRPr>
          </a:p>
          <a:p>
            <a:r>
              <a:rPr lang="pt-BR" sz="2800" b="1" dirty="0">
                <a:solidFill>
                  <a:srgbClr val="FF0000"/>
                </a:solidFill>
                <a:latin typeface="Times New Roman" panose="02020603050405020304" pitchFamily="18" charset="0"/>
                <a:cs typeface="Times New Roman" panose="02020603050405020304" pitchFamily="18" charset="0"/>
              </a:rPr>
              <a:t>HS suy nghĩ 5p </a:t>
            </a:r>
            <a:r>
              <a:rPr lang="pt-BR" sz="2800" dirty="0">
                <a:latin typeface="Times New Roman" panose="02020603050405020304" pitchFamily="18" charset="0"/>
                <a:cs typeface="Times New Roman" panose="02020603050405020304" pitchFamily="18" charset="0"/>
              </a:rPr>
              <a:t>ghi ra giấy trả lời các câu hỏi</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sắc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nghệ</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truyện</a:t>
            </a:r>
            <a:endParaRPr lang="en-US" sz="2800" dirty="0">
              <a:latin typeface="Times New Roman" panose="02020603050405020304" pitchFamily="18" charset="0"/>
              <a:cs typeface="Times New Roman" panose="02020603050405020304" pitchFamily="18" charset="0"/>
            </a:endParaRPr>
          </a:p>
          <a:p>
            <a:r>
              <a:rPr lang="en-US" dirty="0"/>
              <a:t> </a:t>
            </a:r>
          </a:p>
        </p:txBody>
      </p:sp>
      <p:sp>
        <p:nvSpPr>
          <p:cNvPr id="6" name="TextBox 5">
            <a:extLst>
              <a:ext uri="{FF2B5EF4-FFF2-40B4-BE49-F238E27FC236}">
                <a16:creationId xmlns:a16="http://schemas.microsoft.com/office/drawing/2014/main" id="{60EA7B70-100A-4255-B8FD-3B863795164A}"/>
              </a:ext>
            </a:extLst>
          </p:cNvPr>
          <p:cNvSpPr txBox="1"/>
          <p:nvPr/>
        </p:nvSpPr>
        <p:spPr>
          <a:xfrm>
            <a:off x="187075" y="51371"/>
            <a:ext cx="6097712" cy="954107"/>
          </a:xfrm>
          <a:prstGeom prst="rect">
            <a:avLst/>
          </a:prstGeom>
          <a:noFill/>
        </p:spPr>
        <p:txBody>
          <a:bodyPr wrap="square">
            <a:spAutoFit/>
          </a:bodyPr>
          <a:lstStyle/>
          <a:p>
            <a:pPr marL="0" marR="0" algn="just">
              <a:spcBef>
                <a:spcPts val="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pt-BR"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đề</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0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842472B-6F24-44FA-9233-7EE180AFB324}"/>
              </a:ext>
            </a:extLst>
          </p:cNvPr>
          <p:cNvPicPr>
            <a:picLocks noChangeAspect="1"/>
          </p:cNvPicPr>
          <p:nvPr/>
        </p:nvPicPr>
        <p:blipFill>
          <a:blip r:embed="rId2"/>
          <a:stretch>
            <a:fillRect/>
          </a:stretch>
        </p:blipFill>
        <p:spPr>
          <a:xfrm>
            <a:off x="5405862" y="1741964"/>
            <a:ext cx="6019331" cy="3370825"/>
          </a:xfrm>
          <a:prstGeom prst="rect">
            <a:avLst/>
          </a:prstGeom>
          <a:effectLst/>
        </p:spPr>
      </p:pic>
      <p:sp>
        <p:nvSpPr>
          <p:cNvPr id="10" name="TextBox 9">
            <a:extLst>
              <a:ext uri="{FF2B5EF4-FFF2-40B4-BE49-F238E27FC236}">
                <a16:creationId xmlns:a16="http://schemas.microsoft.com/office/drawing/2014/main" id="{B8EB8F8C-E50E-41B2-A2FB-CA53876C1467}"/>
              </a:ext>
            </a:extLst>
          </p:cNvPr>
          <p:cNvSpPr txBox="1"/>
          <p:nvPr/>
        </p:nvSpPr>
        <p:spPr>
          <a:xfrm>
            <a:off x="141751" y="557784"/>
            <a:ext cx="4214712" cy="5693866"/>
          </a:xfrm>
          <a:prstGeom prst="rect">
            <a:avLst/>
          </a:prstGeom>
          <a:noFill/>
        </p:spPr>
        <p:txBody>
          <a:bodyPr wrap="squar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Yêu</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cầu</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đề</a:t>
            </a:r>
            <a:r>
              <a:rPr lang="en-US" sz="2800" b="1" dirty="0">
                <a:solidFill>
                  <a:schemeClr val="accent5">
                    <a:lumMod val="50000"/>
                  </a:schemeClr>
                </a:solidFill>
                <a:latin typeface="Times New Roman" panose="02020603050405020304" pitchFamily="18" charset="0"/>
                <a:cs typeface="Times New Roman" panose="02020603050405020304" pitchFamily="18" charset="0"/>
              </a:rPr>
              <a:t>:</a:t>
            </a:r>
          </a:p>
          <a:p>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Kiểu</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bài</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thao</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tác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Nghị</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luận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văn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về</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tác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phẩm</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văn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xuôi</a:t>
            </a:r>
            <a:r>
              <a:rPr lang="en-US" sz="2800" b="1" dirty="0">
                <a:solidFill>
                  <a:schemeClr val="accent5">
                    <a:lumMod val="50000"/>
                  </a:schemeClr>
                </a:solidFill>
                <a:latin typeface="Times New Roman" panose="02020603050405020304" pitchFamily="18" charset="0"/>
                <a:cs typeface="Times New Roman" panose="02020603050405020304" pitchFamily="18" charset="0"/>
              </a:rPr>
              <a:t>; Thao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tác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phân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tích</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chứng</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minh</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bình</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luận</a:t>
            </a:r>
            <a:r>
              <a:rPr lang="en-US" sz="2800" b="1" dirty="0">
                <a:solidFill>
                  <a:schemeClr val="accent5">
                    <a:lumMod val="50000"/>
                  </a:schemeClr>
                </a:solidFill>
                <a:latin typeface="Times New Roman" panose="02020603050405020304" pitchFamily="18" charset="0"/>
                <a:cs typeface="Times New Roman" panose="02020603050405020304" pitchFamily="18" charset="0"/>
              </a:rPr>
              <a:t>.</a:t>
            </a:r>
          </a:p>
          <a:p>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Vấn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đề</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nghị</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luận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Nội</a:t>
            </a:r>
            <a:r>
              <a:rPr lang="en-US" sz="2800" b="1" dirty="0">
                <a:solidFill>
                  <a:schemeClr val="accent5">
                    <a:lumMod val="50000"/>
                  </a:schemeClr>
                </a:solidFill>
                <a:latin typeface="Times New Roman" panose="02020603050405020304" pitchFamily="18" charset="0"/>
                <a:cs typeface="Times New Roman" panose="02020603050405020304" pitchFamily="18" charset="0"/>
              </a:rPr>
              <a:t> dung,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nghệ</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thuật</a:t>
            </a:r>
            <a:r>
              <a:rPr lang="en-US" sz="2800" b="1" dirty="0">
                <a:solidFill>
                  <a:schemeClr val="accent5">
                    <a:lumMod val="50000"/>
                  </a:schemeClr>
                </a:solidFill>
                <a:latin typeface="Times New Roman" panose="02020603050405020304" pitchFamily="18" charset="0"/>
                <a:cs typeface="Times New Roman" panose="02020603050405020304" pitchFamily="18" charset="0"/>
              </a:rPr>
              <a:t>, ý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nghĩa</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tác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phẩm</a:t>
            </a:r>
            <a:r>
              <a:rPr lang="en-US" sz="2800" b="1" dirty="0">
                <a:solidFill>
                  <a:schemeClr val="accent5">
                    <a:lumMod val="50000"/>
                  </a:schemeClr>
                </a:solidFill>
                <a:latin typeface="Times New Roman" panose="02020603050405020304" pitchFamily="18" charset="0"/>
                <a:cs typeface="Times New Roman" panose="02020603050405020304" pitchFamily="18" charset="0"/>
              </a:rPr>
              <a:t>.</a:t>
            </a:r>
          </a:p>
          <a:p>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Phạm</a:t>
            </a:r>
            <a:r>
              <a:rPr lang="en-US" sz="2800" b="1" dirty="0">
                <a:solidFill>
                  <a:schemeClr val="accent5">
                    <a:lumMod val="50000"/>
                  </a:schemeClr>
                </a:solidFill>
                <a:latin typeface="Times New Roman" panose="02020603050405020304" pitchFamily="18" charset="0"/>
                <a:cs typeface="Times New Roman" panose="02020603050405020304" pitchFamily="18" charset="0"/>
              </a:rPr>
              <a:t> vi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dẫn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chứng</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truyện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ngắn</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5">
                    <a:lumMod val="50000"/>
                  </a:schemeClr>
                </a:solidFill>
                <a:latin typeface="Times New Roman" panose="02020603050405020304" pitchFamily="18" charset="0"/>
                <a:cs typeface="Times New Roman" panose="02020603050405020304" pitchFamily="18" charset="0"/>
              </a:rPr>
              <a:t>Tinh</a:t>
            </a:r>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5">
                    <a:lumMod val="50000"/>
                  </a:schemeClr>
                </a:solidFill>
                <a:latin typeface="Times New Roman" panose="02020603050405020304" pitchFamily="18" charset="0"/>
                <a:cs typeface="Times New Roman" panose="02020603050405020304" pitchFamily="18" charset="0"/>
              </a:rPr>
              <a:t>thần</a:t>
            </a:r>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5">
                    <a:lumMod val="50000"/>
                  </a:schemeClr>
                </a:solidFill>
                <a:latin typeface="Times New Roman" panose="02020603050405020304" pitchFamily="18" charset="0"/>
                <a:cs typeface="Times New Roman" panose="02020603050405020304" pitchFamily="18" charset="0"/>
              </a:rPr>
              <a:t>thể</a:t>
            </a:r>
            <a:r>
              <a:rPr lang="en-US" sz="2800" b="1" i="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i="1" dirty="0" err="1">
                <a:solidFill>
                  <a:schemeClr val="accent5">
                    <a:lumMod val="50000"/>
                  </a:schemeClr>
                </a:solidFill>
                <a:latin typeface="Times New Roman" panose="02020603050405020304" pitchFamily="18" charset="0"/>
                <a:cs typeface="Times New Roman" panose="02020603050405020304" pitchFamily="18" charset="0"/>
              </a:rPr>
              <a:t>dục</a:t>
            </a:r>
            <a:endParaRPr lang="en-US"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47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barn(inVertical)">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barn(inVertical)">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barn(inVertical)">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A95EA-4758-46A8-92E5-6A6920ADDD47}"/>
              </a:ext>
            </a:extLst>
          </p:cNvPr>
          <p:cNvSpPr txBox="1"/>
          <p:nvPr/>
        </p:nvSpPr>
        <p:spPr>
          <a:xfrm>
            <a:off x="336550" y="307978"/>
            <a:ext cx="11855450" cy="3539430"/>
          </a:xfrm>
          <a:prstGeom prst="rect">
            <a:avLst/>
          </a:prstGeom>
          <a:noFill/>
        </p:spPr>
        <p:txBody>
          <a:bodyPr wrap="square" rtlCol="0">
            <a:spAutoFit/>
          </a:bodyPr>
          <a:lstStyle/>
          <a:p>
            <a:r>
              <a:rPr lang="vi-VN" sz="2800" b="1" dirty="0">
                <a:solidFill>
                  <a:srgbClr val="FF0000"/>
                </a:solidFill>
              </a:rPr>
              <a:t>. </a:t>
            </a:r>
            <a:r>
              <a:rPr lang="vi-VN" sz="2800" b="1" dirty="0">
                <a:solidFill>
                  <a:srgbClr val="FF0000"/>
                </a:solidFill>
                <a:latin typeface="Times New Roman" panose="02020603050405020304" pitchFamily="18" charset="0"/>
                <a:cs typeface="Times New Roman" panose="02020603050405020304" pitchFamily="18" charset="0"/>
              </a:rPr>
              <a:t>Lập dàn ý: </a:t>
            </a:r>
          </a:p>
          <a:p>
            <a:r>
              <a:rPr lang="vi-VN" sz="2800" b="1" dirty="0">
                <a:solidFill>
                  <a:schemeClr val="accent5">
                    <a:lumMod val="50000"/>
                  </a:schemeClr>
                </a:solidFill>
                <a:latin typeface="Times New Roman" panose="02020603050405020304" pitchFamily="18" charset="0"/>
                <a:cs typeface="Times New Roman" panose="02020603050405020304" pitchFamily="18" charset="0"/>
              </a:rPr>
              <a:t>* Mở bài : </a:t>
            </a:r>
            <a:r>
              <a:rPr lang="vi-VN" sz="2800" dirty="0">
                <a:latin typeface="Times New Roman" panose="02020603050405020304" pitchFamily="18" charset="0"/>
                <a:cs typeface="Times New Roman" panose="02020603050405020304" pitchFamily="18" charset="0"/>
              </a:rPr>
              <a:t>Giới thiệu ngắn gọn về truyện ngắn Tinh thần thể dục của nhà văn Nguyễn Công Hoan.  </a:t>
            </a:r>
          </a:p>
          <a:p>
            <a:r>
              <a:rPr lang="vi-VN" sz="2800" b="1" dirty="0">
                <a:solidFill>
                  <a:schemeClr val="accent5">
                    <a:lumMod val="50000"/>
                  </a:schemeClr>
                </a:solidFill>
                <a:latin typeface="Times New Roman" panose="02020603050405020304" pitchFamily="18" charset="0"/>
                <a:cs typeface="Times New Roman" panose="02020603050405020304" pitchFamily="18" charset="0"/>
              </a:rPr>
              <a:t>* Thân bài : </a:t>
            </a:r>
          </a:p>
          <a:p>
            <a:r>
              <a:rPr lang="vi-VN" sz="2800" b="1" dirty="0">
                <a:latin typeface="Times New Roman" panose="02020603050405020304" pitchFamily="18" charset="0"/>
                <a:cs typeface="Times New Roman" panose="02020603050405020304" pitchFamily="18" charset="0"/>
              </a:rPr>
              <a:t>- Đặc sắc của kết cấu truyện: </a:t>
            </a:r>
            <a:r>
              <a:rPr lang="vi-VN" sz="2800" dirty="0">
                <a:latin typeface="Times New Roman" panose="02020603050405020304" pitchFamily="18" charset="0"/>
                <a:cs typeface="Times New Roman" panose="02020603050405020304" pitchFamily="18" charset="0"/>
              </a:rPr>
              <a:t>Truyện gồm những cảnh khác nhau tưởng như rời rạc (cảnh van xin, đút lót, thuê người đi thay, bị áp giải đi xem đá bóng), nhưng thật ra đều tập trung biểu hiện chủ đề: bọn quan lại cầm quyền cưỡng bức dân chúng để thực hiện một ý đồ bịp bợm đen tối.</a:t>
            </a:r>
          </a:p>
        </p:txBody>
      </p:sp>
      <p:sp>
        <p:nvSpPr>
          <p:cNvPr id="6" name="TextBox 5">
            <a:extLst>
              <a:ext uri="{FF2B5EF4-FFF2-40B4-BE49-F238E27FC236}">
                <a16:creationId xmlns:a16="http://schemas.microsoft.com/office/drawing/2014/main" id="{73F6A023-FCBA-4B1F-A9BE-93BF7E92371B}"/>
              </a:ext>
            </a:extLst>
          </p:cNvPr>
          <p:cNvSpPr txBox="1"/>
          <p:nvPr/>
        </p:nvSpPr>
        <p:spPr>
          <a:xfrm>
            <a:off x="336550" y="3847408"/>
            <a:ext cx="11465959" cy="2523768"/>
          </a:xfrm>
          <a:prstGeom prst="rect">
            <a:avLst/>
          </a:prstGeom>
          <a:noFill/>
        </p:spPr>
        <p:txBody>
          <a:bodyPr wrap="square" rtlCol="0">
            <a:spAutoFit/>
          </a:bodyPr>
          <a:lstStyle/>
          <a:p>
            <a:r>
              <a:rPr lang="pt-BR" sz="2800" b="1" dirty="0">
                <a:latin typeface="Times New Roman" panose="02020603050405020304" pitchFamily="18" charset="0"/>
                <a:cs typeface="Times New Roman" panose="02020603050405020304" pitchFamily="18" charset="0"/>
              </a:rPr>
              <a:t>- Mâu thuẫn và tính chất trào phúng của truyện:</a:t>
            </a:r>
            <a:endParaRPr lang="en-US" sz="2800" b="1"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 Việc xem đá bóng vốn mang tính chất giải trí bỗng thành một tai hoạ giáng xuống người dân.</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 Sự tận tụy, siêng năng thực thi lệnh trên của lí trưởng đã gặp phải mọi cách đối phó của người dân khốn khổ.</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058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A95EA-4758-46A8-92E5-6A6920ADDD47}"/>
              </a:ext>
            </a:extLst>
          </p:cNvPr>
          <p:cNvSpPr txBox="1"/>
          <p:nvPr/>
        </p:nvSpPr>
        <p:spPr>
          <a:xfrm>
            <a:off x="318823" y="74811"/>
            <a:ext cx="11599199" cy="3108543"/>
          </a:xfrm>
          <a:prstGeom prst="rect">
            <a:avLst/>
          </a:prstGeom>
          <a:noFill/>
        </p:spPr>
        <p:txBody>
          <a:bodyPr wrap="square" rtlCol="0">
            <a:spAutoFit/>
          </a:bodyPr>
          <a:lstStyle/>
          <a:p>
            <a:r>
              <a:rPr lang="pt-BR" sz="2800" b="1" dirty="0">
                <a:latin typeface="Times New Roman" panose="02020603050405020304" pitchFamily="18" charset="0"/>
                <a:cs typeface="Times New Roman" panose="02020603050405020304" pitchFamily="18" charset="0"/>
              </a:rPr>
              <a:t>- Đặc điểm của ngôn ngữ truyện:</a:t>
            </a:r>
            <a:endParaRPr lang="en-US" sz="2800" b="1"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 Ngôn ngữ người kể chuyện: rất ít lời, mỗi cảnh có khoảng 2 dòng, như muốn để người đọc thiểu lấy ý nghĩa.</a:t>
            </a:r>
            <a:endParaRPr lang="en-US" sz="2800" dirty="0">
              <a:latin typeface="Times New Roman" panose="02020603050405020304" pitchFamily="18" charset="0"/>
              <a:cs typeface="Times New Roman" panose="02020603050405020304" pitchFamily="18" charset="0"/>
            </a:endParaRPr>
          </a:p>
          <a:p>
            <a:r>
              <a:rPr lang="pt-BR" sz="2800" dirty="0">
                <a:latin typeface="Times New Roman" panose="02020603050405020304" pitchFamily="18" charset="0"/>
                <a:cs typeface="Times New Roman" panose="02020603050405020304" pitchFamily="18" charset="0"/>
              </a:rPr>
              <a:t>   + Ngôn ngữ các nhân vật: lời đối thoại rất tự nhiên, sinh động, ... thể hiện đúng thân phận và trình độ của họ. Ngôn ngữ của lí trưởng không mang kiểu cách hành chính nào cả ... . Qua ngôn ngữ các nhân vật, người đọc có thể hình dung đó là một xã hội hỗn độn.</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CEFC2B1-2A10-4C95-A221-6B7B7D6E3478}"/>
              </a:ext>
            </a:extLst>
          </p:cNvPr>
          <p:cNvSpPr txBox="1"/>
          <p:nvPr/>
        </p:nvSpPr>
        <p:spPr>
          <a:xfrm>
            <a:off x="273978" y="3090887"/>
            <a:ext cx="11726238" cy="3539430"/>
          </a:xfrm>
          <a:prstGeom prst="rect">
            <a:avLst/>
          </a:prstGeom>
          <a:noFill/>
        </p:spPr>
        <p:txBody>
          <a:bodyPr wrap="square" rtlCol="0">
            <a:spAutoFit/>
          </a:bodyPr>
          <a:lstStyle/>
          <a:p>
            <a:r>
              <a:rPr lang="pt-BR" sz="2800" b="1" dirty="0">
                <a:latin typeface="Times New Roman" panose="02020603050405020304" pitchFamily="18" charset="0"/>
                <a:cs typeface="Times New Roman" panose="02020603050405020304" pitchFamily="18" charset="0"/>
              </a:rPr>
              <a:t>- Giá trị hiện thực và ý nghĩa phê phán của truyện: </a:t>
            </a:r>
            <a:r>
              <a:rPr lang="pt-BR" sz="2800" dirty="0">
                <a:latin typeface="Times New Roman" panose="02020603050405020304" pitchFamily="18" charset="0"/>
                <a:cs typeface="Times New Roman" panose="02020603050405020304" pitchFamily="18" charset="0"/>
              </a:rPr>
              <a:t>Tác giả dùng bút pháp trào phúng để châm biếm trò lừa bịp của chính quyền. Nội dung truyện không phải hoàn toàn bịa đặt. Để tách người dân khỏi ảnh hưởng của các phong trào yêu nước, thực dân Pháp đã bày ra các trò thể dục thể thao (đua xe đạp, thi bơi lội, đấu bóng đá) để đánh lạc hướng. Do đó truyện này có ý nghĩa hiện thực, có giá trị châm biếm sâu sắc.</a:t>
            </a:r>
            <a:endParaRPr lang="en-US" sz="2800" dirty="0">
              <a:latin typeface="Times New Roman" panose="02020603050405020304" pitchFamily="18" charset="0"/>
              <a:cs typeface="Times New Roman" panose="02020603050405020304" pitchFamily="18" charset="0"/>
            </a:endParaRPr>
          </a:p>
          <a:p>
            <a:r>
              <a:rPr lang="pt-BR" sz="2800" b="1" dirty="0">
                <a:latin typeface="Times New Roman" panose="02020603050405020304" pitchFamily="18" charset="0"/>
                <a:cs typeface="Times New Roman" panose="02020603050405020304" pitchFamily="18" charset="0"/>
              </a:rPr>
              <a:t>Kết bài: </a:t>
            </a:r>
            <a:r>
              <a:rPr lang="pt-BR" sz="2800" dirty="0">
                <a:latin typeface="Times New Roman" panose="02020603050405020304" pitchFamily="18" charset="0"/>
                <a:cs typeface="Times New Roman" panose="02020603050405020304" pitchFamily="18" charset="0"/>
              </a:rPr>
              <a:t>Qua tác phẩm, cần thấy được mối quan hệ giữa văn học và thời sự ; văn học và sự thức tỉnh xã hội. </a:t>
            </a:r>
          </a:p>
        </p:txBody>
      </p:sp>
    </p:spTree>
    <p:extLst>
      <p:ext uri="{BB962C8B-B14F-4D97-AF65-F5344CB8AC3E}">
        <p14:creationId xmlns:p14="http://schemas.microsoft.com/office/powerpoint/2010/main" val="6143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barn(inVertic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7A95EA-4758-46A8-92E5-6A6920ADDD47}"/>
              </a:ext>
            </a:extLst>
          </p:cNvPr>
          <p:cNvSpPr txBox="1"/>
          <p:nvPr/>
        </p:nvSpPr>
        <p:spPr>
          <a:xfrm>
            <a:off x="452063" y="387485"/>
            <a:ext cx="11435137" cy="4832092"/>
          </a:xfrm>
          <a:prstGeom prst="rect">
            <a:avLst/>
          </a:prstGeom>
          <a:noFill/>
        </p:spPr>
        <p:txBody>
          <a:bodyPr wrap="square" rtlCol="0">
            <a:spAutoFit/>
          </a:bodyPr>
          <a:lstStyle/>
          <a:p>
            <a:r>
              <a:rPr lang="nl-NL" sz="2800" b="1" dirty="0">
                <a:solidFill>
                  <a:srgbClr val="C00000"/>
                </a:solidFill>
                <a:latin typeface="Times New Roman" panose="02020603050405020304" pitchFamily="18" charset="0"/>
                <a:cs typeface="Times New Roman" panose="02020603050405020304" pitchFamily="18" charset="0"/>
              </a:rPr>
              <a:t>II.  Đối tượng, nội dung của nghị luận về một tác phẩm, một đoạn trích văn xuôi</a:t>
            </a:r>
            <a:endParaRPr lang="en-US" sz="2800" b="1" dirty="0">
              <a:solidFill>
                <a:srgbClr val="C00000"/>
              </a:solidFill>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Đối tượng rất đa dạng: giá trị nội dung và nghệ thuật của tác phẩm nói chung, một phương diện, thậm chí một khía cạnh nội dung hay nghệ thuật của một tác phẩm hoặc của các tác phẩm, các đoạn trích khác nhau. </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Bài nghị luận về một tác phẩm, một đoạn trích văn xuôi thường có các nội dung: </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Giới thiệu tác phẩm hoặc đoạn trích văn xuôi cần nghị luận</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Phân tích giá trị nội dung và nghệ thuật theo định hướng của đề hoặc một số khía cạnh đặc sắc nhất của tác phẩm, đoạn trích.</a:t>
            </a:r>
            <a:endParaRPr lang="en-US" sz="2800" dirty="0">
              <a:latin typeface="Times New Roman" panose="02020603050405020304" pitchFamily="18" charset="0"/>
              <a:cs typeface="Times New Roman" panose="02020603050405020304" pitchFamily="18" charset="0"/>
            </a:endParaRPr>
          </a:p>
          <a:p>
            <a:r>
              <a:rPr lang="nl-NL" sz="2800" dirty="0">
                <a:latin typeface="Times New Roman" panose="02020603050405020304" pitchFamily="18" charset="0"/>
                <a:cs typeface="Times New Roman" panose="02020603050405020304" pitchFamily="18" charset="0"/>
              </a:rPr>
              <a:t>+ Nêu đánh giá chung về tác phẩm, đoạn trích.</a:t>
            </a:r>
            <a:endParaRPr lang="en-US" dirty="0"/>
          </a:p>
        </p:txBody>
      </p:sp>
    </p:spTree>
    <p:extLst>
      <p:ext uri="{BB962C8B-B14F-4D97-AF65-F5344CB8AC3E}">
        <p14:creationId xmlns:p14="http://schemas.microsoft.com/office/powerpoint/2010/main" val="16699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FD4901-0094-4C11-AA91-809338A59E02}"/>
              </a:ext>
            </a:extLst>
          </p:cNvPr>
          <p:cNvSpPr txBox="1"/>
          <p:nvPr/>
        </p:nvSpPr>
        <p:spPr>
          <a:xfrm>
            <a:off x="380144" y="149356"/>
            <a:ext cx="4376791" cy="523220"/>
          </a:xfrm>
          <a:prstGeom prst="rect">
            <a:avLst/>
          </a:prstGeom>
          <a:noFill/>
        </p:spPr>
        <p:txBody>
          <a:bodyPr wrap="square" rtlCol="0">
            <a:spAutoFit/>
          </a:bodyPr>
          <a:lstStyle/>
          <a:p>
            <a:r>
              <a:rPr lang="en-US" sz="2800" b="1" dirty="0">
                <a:solidFill>
                  <a:srgbClr val="0070C0"/>
                </a:solidFill>
                <a:latin typeface="Times New Roman" panose="02020603050405020304" pitchFamily="18" charset="0"/>
                <a:cs typeface="Times New Roman" panose="02020603050405020304" pitchFamily="18" charset="0"/>
              </a:rPr>
              <a:t>III. </a:t>
            </a:r>
            <a:r>
              <a:rPr lang="en-US" sz="2800" b="1" dirty="0" err="1">
                <a:solidFill>
                  <a:srgbClr val="0070C0"/>
                </a:solidFill>
                <a:latin typeface="Times New Roman" panose="02020603050405020304" pitchFamily="18" charset="0"/>
                <a:cs typeface="Times New Roman" panose="02020603050405020304" pitchFamily="18" charset="0"/>
              </a:rPr>
              <a:t>Các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dạng</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D8931808-7840-406B-B06F-AF0A710E42B6}"/>
              </a:ext>
            </a:extLst>
          </p:cNvPr>
          <p:cNvSpPr txBox="1"/>
          <p:nvPr/>
        </p:nvSpPr>
        <p:spPr>
          <a:xfrm>
            <a:off x="380144" y="672576"/>
            <a:ext cx="11281025" cy="3262432"/>
          </a:xfrm>
          <a:prstGeom prst="rect">
            <a:avLst/>
          </a:prstGeom>
          <a:noFill/>
        </p:spPr>
        <p:txBody>
          <a:bodyPr wrap="square" rtlCol="0">
            <a:spAutoFit/>
          </a:bodyPr>
          <a:lstStyle/>
          <a:p>
            <a:pPr marL="514350" indent="-514350">
              <a:buAutoNum type="arabicPeriod"/>
            </a:pPr>
            <a:r>
              <a:rPr lang="en-US" altLang="en-US" sz="2800" b="1" i="1" dirty="0" err="1">
                <a:latin typeface="Times New Roman" panose="02020603050405020304" pitchFamily="18" charset="0"/>
                <a:cs typeface="Times New Roman" panose="02020603050405020304" pitchFamily="18" charset="0"/>
              </a:rPr>
              <a:t>Dạng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nhân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vật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trong</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tác</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phẩm</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trích</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văn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xuôi</a:t>
            </a:r>
            <a:r>
              <a:rPr lang="en-US" altLang="en-US" sz="2800" b="1" i="1" dirty="0">
                <a:latin typeface="Times New Roman" panose="02020603050405020304" pitchFamily="18" charset="0"/>
                <a:cs typeface="Times New Roman" panose="02020603050405020304" pitchFamily="18" charset="0"/>
              </a:rPr>
              <a:t> </a:t>
            </a:r>
          </a:p>
          <a:p>
            <a:pPr algn="just">
              <a:spcBef>
                <a:spcPts val="600"/>
              </a:spcBef>
              <a:spcAft>
                <a:spcPts val="600"/>
              </a:spcAft>
              <a:defRPr/>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tích</a:t>
            </a: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cảm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nhận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trọn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vẹn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nhân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vật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phụ</a:t>
            </a:r>
            <a:endParaRPr lang="en-US" altLang="en-US" sz="2800" dirty="0">
              <a:latin typeface="Times New Roman" pitchFamily="18" charset="0"/>
              <a:cs typeface="Times New Roman" pitchFamily="18" charset="0"/>
            </a:endParaRPr>
          </a:p>
          <a:p>
            <a:pPr algn="just">
              <a:defRPr/>
            </a:pPr>
            <a:r>
              <a:rPr lang="en-US" altLang="en-US" sz="2800" dirty="0">
                <a:latin typeface="Times New Roman" pitchFamily="18" charset="0"/>
                <a:cs typeface="Times New Roman" pitchFamily="18" charset="0"/>
              </a:rPr>
              <a:t>- </a:t>
            </a:r>
            <a:r>
              <a:rPr lang="vi-VN" altLang="en-US" sz="2800" dirty="0">
                <a:latin typeface="Times New Roman" pitchFamily="18" charset="0"/>
                <a:cs typeface="Times New Roman" pitchFamily="18" charset="0"/>
              </a:rPr>
              <a:t>Phân tích/cảm nhận một khía cạnh/đặc điểm/giai đoạn trong cuộc đời nhân vật</a:t>
            </a:r>
            <a:endParaRPr lang="en-US" altLang="en-US" sz="2800" dirty="0">
              <a:latin typeface="Times New Roman" pitchFamily="18" charset="0"/>
              <a:cs typeface="Times New Roman" pitchFamily="18" charset="0"/>
            </a:endParaRPr>
          </a:p>
          <a:p>
            <a:pPr>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endParaRPr lang="en-US" sz="2800" dirty="0">
              <a:latin typeface="Times New Roman" panose="02020603050405020304" pitchFamily="18" charset="0"/>
              <a:cs typeface="Times New Roman" panose="02020603050405020304" pitchFamily="18" charset="0"/>
            </a:endParaRPr>
          </a:p>
          <a:p>
            <a:pPr algn="just">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Bình luận ý kiến/nhận định về một khía cạnh/đặc điểm/hành động của nhân vật</a:t>
            </a:r>
          </a:p>
        </p:txBody>
      </p:sp>
      <p:sp>
        <p:nvSpPr>
          <p:cNvPr id="6" name="TextBox 5">
            <a:extLst>
              <a:ext uri="{FF2B5EF4-FFF2-40B4-BE49-F238E27FC236}">
                <a16:creationId xmlns:a16="http://schemas.microsoft.com/office/drawing/2014/main" id="{FDEBEC45-C240-4444-AB4F-2AFBABCDC68E}"/>
              </a:ext>
            </a:extLst>
          </p:cNvPr>
          <p:cNvSpPr txBox="1"/>
          <p:nvPr/>
        </p:nvSpPr>
        <p:spPr>
          <a:xfrm>
            <a:off x="380144" y="3935008"/>
            <a:ext cx="11527604" cy="252376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Dạng</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nghị</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đoạn</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trích</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8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xuôi</a:t>
            </a:r>
            <a:r>
              <a:rPr kumimoji="0" lang="en-US" altLang="en-US" sz="28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r>
              <a:rPr lang="en-US" altLang="en-US" sz="2800" b="1" i="1" dirty="0">
                <a:solidFill>
                  <a:prstClr val="black"/>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một</a:t>
            </a:r>
            <a:r>
              <a:rPr lang="en-US" altLang="en-US" sz="2800" dirty="0">
                <a:latin typeface="Times New Roman" panose="02020603050405020304" pitchFamily="18" charset="0"/>
                <a:cs typeface="Times New Roman" panose="02020603050405020304" pitchFamily="18" charset="0"/>
              </a:rPr>
              <a:t> chi </a:t>
            </a:r>
            <a:r>
              <a:rPr lang="en-US" altLang="en-US" sz="2800" dirty="0" err="1">
                <a:latin typeface="Times New Roman" panose="02020603050405020304" pitchFamily="18" charset="0"/>
                <a:cs typeface="Times New Roman" panose="02020603050405020304" pitchFamily="18" charset="0"/>
              </a:rPr>
              <a:t>tiết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nghệ</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thuật</a:t>
            </a:r>
            <a:r>
              <a:rPr lang="en-US" altLang="en-US" sz="2800" dirty="0">
                <a:latin typeface="Times New Roman" panose="02020603050405020304" pitchFamily="18" charset="0"/>
                <a:cs typeface="Times New Roman" panose="02020603050405020304" pitchFamily="18" charset="0"/>
              </a:rPr>
              <a:t> </a:t>
            </a:r>
          </a:p>
          <a:p>
            <a:pPr algn="just">
              <a:defRPr/>
            </a:pPr>
            <a:r>
              <a:rPr lang="en-US" alt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29146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4762</Words>
  <Application>Microsoft Office PowerPoint</Application>
  <PresentationFormat>Widescreen</PresentationFormat>
  <Paragraphs>197</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 Loan Nịnh</dc:creator>
  <cp:lastModifiedBy>Hồng Loan Nịnh</cp:lastModifiedBy>
  <cp:revision>1</cp:revision>
  <dcterms:created xsi:type="dcterms:W3CDTF">2021-07-30T12:52:28Z</dcterms:created>
  <dcterms:modified xsi:type="dcterms:W3CDTF">2021-07-30T13:48:21Z</dcterms:modified>
</cp:coreProperties>
</file>